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6" r:id="rId8"/>
    <p:sldId id="262" r:id="rId9"/>
    <p:sldId id="263" r:id="rId10"/>
    <p:sldId id="264" r:id="rId11"/>
    <p:sldId id="284" r:id="rId12"/>
    <p:sldId id="265" r:id="rId13"/>
    <p:sldId id="266" r:id="rId14"/>
    <p:sldId id="268" r:id="rId15"/>
    <p:sldId id="267" r:id="rId16"/>
    <p:sldId id="282" r:id="rId17"/>
    <p:sldId id="269" r:id="rId18"/>
    <p:sldId id="270" r:id="rId19"/>
    <p:sldId id="283" r:id="rId20"/>
    <p:sldId id="271" r:id="rId21"/>
    <p:sldId id="281" r:id="rId22"/>
    <p:sldId id="272" r:id="rId23"/>
    <p:sldId id="273" r:id="rId24"/>
    <p:sldId id="285" r:id="rId25"/>
    <p:sldId id="274" r:id="rId26"/>
    <p:sldId id="275" r:id="rId27"/>
    <p:sldId id="277" r:id="rId28"/>
    <p:sldId id="278" r:id="rId29"/>
    <p:sldId id="279" r:id="rId30"/>
    <p:sldId id="286" r:id="rId31"/>
    <p:sldId id="280"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F85B13-70B6-4F50-A8E0-ED9247E7E194}" type="datetimeFigureOut">
              <a:rPr lang="en-US" smtClean="0"/>
              <a:pPr/>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106DE5-4AF2-45BD-B631-89ED58CD9774}" type="slidenum">
              <a:rPr lang="en-US" smtClean="0"/>
              <a:pPr/>
              <a:t>‹#›</a:t>
            </a:fld>
            <a:endParaRPr lang="en-US"/>
          </a:p>
        </p:txBody>
      </p:sp>
    </p:spTree>
    <p:extLst>
      <p:ext uri="{BB962C8B-B14F-4D97-AF65-F5344CB8AC3E}">
        <p14:creationId xmlns:p14="http://schemas.microsoft.com/office/powerpoint/2010/main" xmlns="" val="1055418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F85B13-70B6-4F50-A8E0-ED9247E7E194}" type="datetimeFigureOut">
              <a:rPr lang="en-US" smtClean="0"/>
              <a:pPr/>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106DE5-4AF2-45BD-B631-89ED58CD9774}" type="slidenum">
              <a:rPr lang="en-US" smtClean="0"/>
              <a:pPr/>
              <a:t>‹#›</a:t>
            </a:fld>
            <a:endParaRPr lang="en-US"/>
          </a:p>
        </p:txBody>
      </p:sp>
    </p:spTree>
    <p:extLst>
      <p:ext uri="{BB962C8B-B14F-4D97-AF65-F5344CB8AC3E}">
        <p14:creationId xmlns:p14="http://schemas.microsoft.com/office/powerpoint/2010/main" xmlns="" val="1447988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F85B13-70B6-4F50-A8E0-ED9247E7E194}" type="datetimeFigureOut">
              <a:rPr lang="en-US" smtClean="0"/>
              <a:pPr/>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106DE5-4AF2-45BD-B631-89ED58CD9774}" type="slidenum">
              <a:rPr lang="en-US" smtClean="0"/>
              <a:pPr/>
              <a:t>‹#›</a:t>
            </a:fld>
            <a:endParaRPr lang="en-US"/>
          </a:p>
        </p:txBody>
      </p:sp>
    </p:spTree>
    <p:extLst>
      <p:ext uri="{BB962C8B-B14F-4D97-AF65-F5344CB8AC3E}">
        <p14:creationId xmlns:p14="http://schemas.microsoft.com/office/powerpoint/2010/main" xmlns="" val="3238526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F85B13-70B6-4F50-A8E0-ED9247E7E194}" type="datetimeFigureOut">
              <a:rPr lang="en-US" smtClean="0"/>
              <a:pPr/>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106DE5-4AF2-45BD-B631-89ED58CD9774}" type="slidenum">
              <a:rPr lang="en-US" smtClean="0"/>
              <a:pPr/>
              <a:t>‹#›</a:t>
            </a:fld>
            <a:endParaRPr lang="en-US"/>
          </a:p>
        </p:txBody>
      </p:sp>
    </p:spTree>
    <p:extLst>
      <p:ext uri="{BB962C8B-B14F-4D97-AF65-F5344CB8AC3E}">
        <p14:creationId xmlns:p14="http://schemas.microsoft.com/office/powerpoint/2010/main" xmlns="" val="111364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F85B13-70B6-4F50-A8E0-ED9247E7E194}" type="datetimeFigureOut">
              <a:rPr lang="en-US" smtClean="0"/>
              <a:pPr/>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106DE5-4AF2-45BD-B631-89ED58CD9774}" type="slidenum">
              <a:rPr lang="en-US" smtClean="0"/>
              <a:pPr/>
              <a:t>‹#›</a:t>
            </a:fld>
            <a:endParaRPr lang="en-US"/>
          </a:p>
        </p:txBody>
      </p:sp>
    </p:spTree>
    <p:extLst>
      <p:ext uri="{BB962C8B-B14F-4D97-AF65-F5344CB8AC3E}">
        <p14:creationId xmlns:p14="http://schemas.microsoft.com/office/powerpoint/2010/main" xmlns="" val="1339797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F85B13-70B6-4F50-A8E0-ED9247E7E194}" type="datetimeFigureOut">
              <a:rPr lang="en-US" smtClean="0"/>
              <a:pPr/>
              <a:t>11/10/2018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106DE5-4AF2-45BD-B631-89ED58CD9774}" type="slidenum">
              <a:rPr lang="en-US" smtClean="0"/>
              <a:pPr/>
              <a:t>‹#›</a:t>
            </a:fld>
            <a:endParaRPr lang="en-US"/>
          </a:p>
        </p:txBody>
      </p:sp>
    </p:spTree>
    <p:extLst>
      <p:ext uri="{BB962C8B-B14F-4D97-AF65-F5344CB8AC3E}">
        <p14:creationId xmlns:p14="http://schemas.microsoft.com/office/powerpoint/2010/main" xmlns="" val="33743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F85B13-70B6-4F50-A8E0-ED9247E7E194}" type="datetimeFigureOut">
              <a:rPr lang="en-US" smtClean="0"/>
              <a:pPr/>
              <a:t>11/10/2018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106DE5-4AF2-45BD-B631-89ED58CD9774}" type="slidenum">
              <a:rPr lang="en-US" smtClean="0"/>
              <a:pPr/>
              <a:t>‹#›</a:t>
            </a:fld>
            <a:endParaRPr lang="en-US"/>
          </a:p>
        </p:txBody>
      </p:sp>
    </p:spTree>
    <p:extLst>
      <p:ext uri="{BB962C8B-B14F-4D97-AF65-F5344CB8AC3E}">
        <p14:creationId xmlns:p14="http://schemas.microsoft.com/office/powerpoint/2010/main" xmlns="" val="1575091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F85B13-70B6-4F50-A8E0-ED9247E7E194}" type="datetimeFigureOut">
              <a:rPr lang="en-US" smtClean="0"/>
              <a:pPr/>
              <a:t>11/10/2018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106DE5-4AF2-45BD-B631-89ED58CD9774}" type="slidenum">
              <a:rPr lang="en-US" smtClean="0"/>
              <a:pPr/>
              <a:t>‹#›</a:t>
            </a:fld>
            <a:endParaRPr lang="en-US"/>
          </a:p>
        </p:txBody>
      </p:sp>
    </p:spTree>
    <p:extLst>
      <p:ext uri="{BB962C8B-B14F-4D97-AF65-F5344CB8AC3E}">
        <p14:creationId xmlns:p14="http://schemas.microsoft.com/office/powerpoint/2010/main" xmlns="" val="2677071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F85B13-70B6-4F50-A8E0-ED9247E7E194}" type="datetimeFigureOut">
              <a:rPr lang="en-US" smtClean="0"/>
              <a:pPr/>
              <a:t>11/10/2018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106DE5-4AF2-45BD-B631-89ED58CD9774}" type="slidenum">
              <a:rPr lang="en-US" smtClean="0"/>
              <a:pPr/>
              <a:t>‹#›</a:t>
            </a:fld>
            <a:endParaRPr lang="en-US"/>
          </a:p>
        </p:txBody>
      </p:sp>
    </p:spTree>
    <p:extLst>
      <p:ext uri="{BB962C8B-B14F-4D97-AF65-F5344CB8AC3E}">
        <p14:creationId xmlns:p14="http://schemas.microsoft.com/office/powerpoint/2010/main" xmlns="" val="3731086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F85B13-70B6-4F50-A8E0-ED9247E7E194}" type="datetimeFigureOut">
              <a:rPr lang="en-US" smtClean="0"/>
              <a:pPr/>
              <a:t>11/10/2018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106DE5-4AF2-45BD-B631-89ED58CD9774}" type="slidenum">
              <a:rPr lang="en-US" smtClean="0"/>
              <a:pPr/>
              <a:t>‹#›</a:t>
            </a:fld>
            <a:endParaRPr lang="en-US"/>
          </a:p>
        </p:txBody>
      </p:sp>
    </p:spTree>
    <p:extLst>
      <p:ext uri="{BB962C8B-B14F-4D97-AF65-F5344CB8AC3E}">
        <p14:creationId xmlns:p14="http://schemas.microsoft.com/office/powerpoint/2010/main" xmlns="" val="396993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F85B13-70B6-4F50-A8E0-ED9247E7E194}" type="datetimeFigureOut">
              <a:rPr lang="en-US" smtClean="0"/>
              <a:pPr/>
              <a:t>11/10/2018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106DE5-4AF2-45BD-B631-89ED58CD9774}" type="slidenum">
              <a:rPr lang="en-US" smtClean="0"/>
              <a:pPr/>
              <a:t>‹#›</a:t>
            </a:fld>
            <a:endParaRPr lang="en-US"/>
          </a:p>
        </p:txBody>
      </p:sp>
    </p:spTree>
    <p:extLst>
      <p:ext uri="{BB962C8B-B14F-4D97-AF65-F5344CB8AC3E}">
        <p14:creationId xmlns:p14="http://schemas.microsoft.com/office/powerpoint/2010/main" xmlns="" val="3082388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F85B13-70B6-4F50-A8E0-ED9247E7E194}" type="datetimeFigureOut">
              <a:rPr lang="en-US" smtClean="0"/>
              <a:pPr/>
              <a:t>11/10/2018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106DE5-4AF2-45BD-B631-89ED58CD9774}" type="slidenum">
              <a:rPr lang="en-US" smtClean="0"/>
              <a:pPr/>
              <a:t>‹#›</a:t>
            </a:fld>
            <a:endParaRPr lang="en-US"/>
          </a:p>
        </p:txBody>
      </p:sp>
    </p:spTree>
    <p:extLst>
      <p:ext uri="{BB962C8B-B14F-4D97-AF65-F5344CB8AC3E}">
        <p14:creationId xmlns:p14="http://schemas.microsoft.com/office/powerpoint/2010/main" xmlns="" val="38773494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0"/>
            <a:ext cx="7772400" cy="1470025"/>
          </a:xfrm>
        </p:spPr>
        <p:txBody>
          <a:bodyPr/>
          <a:lstStyle/>
          <a:p>
            <a:r>
              <a:rPr lang="en-US" b="1" u="sng" dirty="0" smtClean="0"/>
              <a:t>Liver Disease in </a:t>
            </a:r>
            <a:r>
              <a:rPr lang="en-US" b="1" u="sng" dirty="0" err="1" smtClean="0"/>
              <a:t>Thalassaemia</a:t>
            </a:r>
            <a:endParaRPr lang="en-US" b="1" u="sng" dirty="0"/>
          </a:p>
        </p:txBody>
      </p:sp>
      <p:sp>
        <p:nvSpPr>
          <p:cNvPr id="3" name="Subtitle 2"/>
          <p:cNvSpPr>
            <a:spLocks noGrp="1"/>
          </p:cNvSpPr>
          <p:nvPr>
            <p:ph type="subTitle" idx="1"/>
          </p:nvPr>
        </p:nvSpPr>
        <p:spPr>
          <a:xfrm>
            <a:off x="2438400" y="4267200"/>
            <a:ext cx="6400800" cy="1752600"/>
          </a:xfrm>
        </p:spPr>
        <p:txBody>
          <a:bodyPr>
            <a:normAutofit fontScale="85000" lnSpcReduction="20000"/>
          </a:bodyPr>
          <a:lstStyle/>
          <a:p>
            <a:r>
              <a:rPr lang="en-US" b="1" dirty="0" err="1" smtClean="0">
                <a:solidFill>
                  <a:schemeClr val="tx1"/>
                </a:solidFill>
              </a:rPr>
              <a:t>Dr</a:t>
            </a:r>
            <a:r>
              <a:rPr lang="en-US" b="1" dirty="0" smtClean="0">
                <a:solidFill>
                  <a:schemeClr val="tx1"/>
                </a:solidFill>
              </a:rPr>
              <a:t>  </a:t>
            </a:r>
            <a:r>
              <a:rPr lang="en-US" b="1" dirty="0" err="1" smtClean="0">
                <a:solidFill>
                  <a:schemeClr val="tx1"/>
                </a:solidFill>
              </a:rPr>
              <a:t>Md</a:t>
            </a:r>
            <a:r>
              <a:rPr lang="en-US" b="1" dirty="0" smtClean="0">
                <a:solidFill>
                  <a:schemeClr val="tx1"/>
                </a:solidFill>
              </a:rPr>
              <a:t> </a:t>
            </a:r>
            <a:r>
              <a:rPr lang="en-US" b="1" dirty="0" err="1" smtClean="0">
                <a:solidFill>
                  <a:schemeClr val="tx1"/>
                </a:solidFill>
              </a:rPr>
              <a:t>Habibur</a:t>
            </a:r>
            <a:r>
              <a:rPr lang="en-US" b="1" dirty="0" smtClean="0">
                <a:solidFill>
                  <a:schemeClr val="tx1"/>
                </a:solidFill>
              </a:rPr>
              <a:t> </a:t>
            </a:r>
            <a:r>
              <a:rPr lang="en-US" b="1" dirty="0" err="1" smtClean="0">
                <a:solidFill>
                  <a:schemeClr val="tx1"/>
                </a:solidFill>
              </a:rPr>
              <a:t>Rahman</a:t>
            </a:r>
            <a:endParaRPr lang="en-US" b="1" dirty="0">
              <a:solidFill>
                <a:schemeClr val="tx1"/>
              </a:solidFill>
            </a:endParaRPr>
          </a:p>
          <a:p>
            <a:r>
              <a:rPr lang="en-US" b="1" dirty="0" smtClean="0">
                <a:solidFill>
                  <a:schemeClr val="tx1"/>
                </a:solidFill>
              </a:rPr>
              <a:t>Professor &amp; Head</a:t>
            </a:r>
          </a:p>
          <a:p>
            <a:r>
              <a:rPr lang="en-US" b="1" dirty="0" smtClean="0">
                <a:solidFill>
                  <a:schemeClr val="tx1"/>
                </a:solidFill>
              </a:rPr>
              <a:t>Department of Gastroenterology</a:t>
            </a:r>
          </a:p>
          <a:p>
            <a:r>
              <a:rPr lang="en-US" b="1" dirty="0" smtClean="0">
                <a:solidFill>
                  <a:schemeClr val="tx1"/>
                </a:solidFill>
              </a:rPr>
              <a:t>SSMC &amp; MH</a:t>
            </a:r>
            <a:endParaRPr lang="en-US" b="1" dirty="0">
              <a:solidFill>
                <a:schemeClr val="tx1"/>
              </a:solidFill>
            </a:endParaRPr>
          </a:p>
        </p:txBody>
      </p:sp>
    </p:spTree>
    <p:extLst>
      <p:ext uri="{BB962C8B-B14F-4D97-AF65-F5344CB8AC3E}">
        <p14:creationId xmlns:p14="http://schemas.microsoft.com/office/powerpoint/2010/main" xmlns="" val="32407136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smtClean="0"/>
              <a:t>Diagnosis of hepatic disease in general</a:t>
            </a:r>
            <a:endParaRPr lang="en-US" sz="3600" b="1" u="sng" dirty="0"/>
          </a:p>
        </p:txBody>
      </p:sp>
      <p:sp>
        <p:nvSpPr>
          <p:cNvPr id="3" name="Content Placeholder 2"/>
          <p:cNvSpPr>
            <a:spLocks noGrp="1"/>
          </p:cNvSpPr>
          <p:nvPr>
            <p:ph idx="1"/>
          </p:nvPr>
        </p:nvSpPr>
        <p:spPr/>
        <p:txBody>
          <a:bodyPr>
            <a:normAutofit/>
          </a:bodyPr>
          <a:lstStyle/>
          <a:p>
            <a:r>
              <a:rPr lang="en-US" b="1" dirty="0" smtClean="0"/>
              <a:t>Clinical features- </a:t>
            </a:r>
            <a:endParaRPr lang="en-US" b="1" dirty="0" smtClean="0"/>
          </a:p>
          <a:p>
            <a:pPr>
              <a:buNone/>
            </a:pPr>
            <a:r>
              <a:rPr lang="en-US" b="1" dirty="0" smtClean="0"/>
              <a:t>	</a:t>
            </a:r>
            <a:r>
              <a:rPr lang="en-US" b="1" dirty="0" smtClean="0"/>
              <a:t>	</a:t>
            </a:r>
            <a:r>
              <a:rPr lang="en-US" dirty="0" smtClean="0"/>
              <a:t>Jaundice</a:t>
            </a:r>
            <a:r>
              <a:rPr lang="en-US" dirty="0" smtClean="0"/>
              <a:t>, </a:t>
            </a:r>
            <a:r>
              <a:rPr lang="en-US" dirty="0" err="1"/>
              <a:t>O</a:t>
            </a:r>
            <a:r>
              <a:rPr lang="en-US" dirty="0" err="1" smtClean="0"/>
              <a:t>edema</a:t>
            </a:r>
            <a:endParaRPr lang="en-US" dirty="0"/>
          </a:p>
          <a:p>
            <a:pPr marL="0" indent="0">
              <a:buNone/>
            </a:pPr>
            <a:r>
              <a:rPr lang="en-US" dirty="0" smtClean="0"/>
              <a:t>          </a:t>
            </a:r>
            <a:r>
              <a:rPr lang="en-US" dirty="0" err="1" smtClean="0"/>
              <a:t>Hepatomegaly</a:t>
            </a:r>
            <a:r>
              <a:rPr lang="en-US" dirty="0" smtClean="0"/>
              <a:t>, other stigmata of CLD </a:t>
            </a:r>
          </a:p>
          <a:p>
            <a:pPr marL="0" indent="0">
              <a:buNone/>
            </a:pPr>
            <a:r>
              <a:rPr lang="en-US" dirty="0" smtClean="0"/>
              <a:t>           </a:t>
            </a:r>
            <a:r>
              <a:rPr lang="en-US" dirty="0" smtClean="0"/>
              <a:t>Sign </a:t>
            </a:r>
            <a:r>
              <a:rPr lang="en-US" dirty="0" smtClean="0"/>
              <a:t>of portal hypertension</a:t>
            </a:r>
            <a:r>
              <a:rPr lang="en-US" dirty="0" smtClean="0"/>
              <a:t>.</a:t>
            </a:r>
            <a:endParaRPr lang="en-US" dirty="0" smtClean="0"/>
          </a:p>
        </p:txBody>
      </p:sp>
    </p:spTree>
    <p:extLst>
      <p:ext uri="{BB962C8B-B14F-4D97-AF65-F5344CB8AC3E}">
        <p14:creationId xmlns:p14="http://schemas.microsoft.com/office/powerpoint/2010/main" xmlns="" val="2449673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smtClean="0"/>
              <a:t>Diagnosis of hepatic disease in general</a:t>
            </a:r>
            <a:endParaRPr lang="en-US" sz="3600" dirty="0"/>
          </a:p>
        </p:txBody>
      </p:sp>
      <p:sp>
        <p:nvSpPr>
          <p:cNvPr id="3" name="Content Placeholder 2"/>
          <p:cNvSpPr>
            <a:spLocks noGrp="1"/>
          </p:cNvSpPr>
          <p:nvPr>
            <p:ph idx="1"/>
          </p:nvPr>
        </p:nvSpPr>
        <p:spPr/>
        <p:txBody>
          <a:bodyPr/>
          <a:lstStyle/>
          <a:p>
            <a:r>
              <a:rPr lang="en-US" b="1" dirty="0" smtClean="0"/>
              <a:t>Lab investigation- </a:t>
            </a:r>
            <a:endParaRPr lang="en-US" b="1" dirty="0" smtClean="0"/>
          </a:p>
          <a:p>
            <a:pPr>
              <a:buNone/>
            </a:pPr>
            <a:r>
              <a:rPr lang="en-US" b="1" dirty="0" smtClean="0"/>
              <a:t>	</a:t>
            </a:r>
            <a:r>
              <a:rPr lang="en-US" b="1" dirty="0" smtClean="0"/>
              <a:t>			</a:t>
            </a:r>
            <a:r>
              <a:rPr lang="en-US" dirty="0" smtClean="0"/>
              <a:t>SGPT</a:t>
            </a:r>
            <a:r>
              <a:rPr lang="en-US" dirty="0" smtClean="0"/>
              <a:t>, </a:t>
            </a:r>
            <a:r>
              <a:rPr lang="en-US" dirty="0" err="1" smtClean="0"/>
              <a:t>prothrombin</a:t>
            </a:r>
            <a:r>
              <a:rPr lang="en-US" dirty="0" smtClean="0"/>
              <a:t> </a:t>
            </a:r>
            <a:r>
              <a:rPr lang="en-US" dirty="0" smtClean="0"/>
              <a:t>time, </a:t>
            </a:r>
          </a:p>
          <a:p>
            <a:pPr marL="0" indent="0">
              <a:buNone/>
            </a:pPr>
            <a:r>
              <a:rPr lang="en-US" dirty="0" smtClean="0"/>
              <a:t>                              </a:t>
            </a:r>
            <a:r>
              <a:rPr lang="en-US" dirty="0" smtClean="0"/>
              <a:t>S</a:t>
            </a:r>
            <a:r>
              <a:rPr lang="en-US" dirty="0" smtClean="0"/>
              <a:t>. total protein and albumin, </a:t>
            </a:r>
          </a:p>
          <a:p>
            <a:pPr marL="0" indent="0">
              <a:buNone/>
            </a:pPr>
            <a:r>
              <a:rPr lang="en-US" dirty="0" smtClean="0"/>
              <a:t>                              </a:t>
            </a:r>
            <a:r>
              <a:rPr lang="en-US" dirty="0" smtClean="0"/>
              <a:t>Alpha </a:t>
            </a:r>
            <a:r>
              <a:rPr lang="en-US" dirty="0" smtClean="0"/>
              <a:t>fetoprotein, USG of HBS,  </a:t>
            </a:r>
          </a:p>
          <a:p>
            <a:pPr marL="0" indent="0">
              <a:buNone/>
            </a:pPr>
            <a:r>
              <a:rPr lang="en-US" dirty="0" smtClean="0"/>
              <a:t> </a:t>
            </a:r>
            <a:r>
              <a:rPr lang="en-US" dirty="0" smtClean="0"/>
              <a:t>			</a:t>
            </a:r>
            <a:r>
              <a:rPr lang="en-US" dirty="0" err="1" smtClean="0"/>
              <a:t>Fibroscan</a:t>
            </a:r>
            <a:endParaRPr lang="en-US" dirty="0" smtClean="0"/>
          </a:p>
          <a:p>
            <a:pPr marL="0" indent="0">
              <a:buNone/>
            </a:pPr>
            <a:r>
              <a:rPr lang="en-US" dirty="0" smtClean="0"/>
              <a:t>	</a:t>
            </a:r>
            <a:r>
              <a:rPr lang="en-US" dirty="0" smtClean="0"/>
              <a:t>		Endoscopy of </a:t>
            </a:r>
            <a:r>
              <a:rPr lang="en-US" dirty="0" smtClean="0"/>
              <a:t>upper GIT, </a:t>
            </a:r>
            <a:r>
              <a:rPr lang="en-US" dirty="0" smtClean="0"/>
              <a:t>			</a:t>
            </a:r>
            <a:r>
              <a:rPr lang="en-US" dirty="0" smtClean="0"/>
              <a:t>	L</a:t>
            </a:r>
            <a:r>
              <a:rPr lang="en-US" dirty="0" smtClean="0"/>
              <a:t>iver biopsy</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smtClean="0"/>
              <a:t>Treatment of hepatic iron overload</a:t>
            </a:r>
            <a:endParaRPr lang="en-US" sz="3600" b="1" u="sng" dirty="0"/>
          </a:p>
        </p:txBody>
      </p:sp>
      <p:sp>
        <p:nvSpPr>
          <p:cNvPr id="3" name="Content Placeholder 2"/>
          <p:cNvSpPr>
            <a:spLocks noGrp="1"/>
          </p:cNvSpPr>
          <p:nvPr>
            <p:ph idx="1"/>
          </p:nvPr>
        </p:nvSpPr>
        <p:spPr/>
        <p:txBody>
          <a:bodyPr/>
          <a:lstStyle/>
          <a:p>
            <a:r>
              <a:rPr lang="en-US" dirty="0" smtClean="0"/>
              <a:t>When treatment should be initiated, remain unclear.</a:t>
            </a:r>
          </a:p>
          <a:p>
            <a:r>
              <a:rPr lang="en-US" dirty="0" smtClean="0"/>
              <a:t>Classically, serum Ferritin 1000 mg/ml used as indication of treatment.</a:t>
            </a:r>
          </a:p>
          <a:p>
            <a:r>
              <a:rPr lang="en-US" dirty="0" smtClean="0"/>
              <a:t>However, Hepatic Iron Concentration (HIC) is the most reliable parameter. ( HIC &gt; 40 µ</a:t>
            </a:r>
            <a:r>
              <a:rPr lang="en-US" dirty="0" err="1" smtClean="0"/>
              <a:t>mol</a:t>
            </a:r>
            <a:r>
              <a:rPr lang="en-US" dirty="0" smtClean="0"/>
              <a:t>/</a:t>
            </a:r>
            <a:r>
              <a:rPr lang="en-US" dirty="0" err="1" smtClean="0"/>
              <a:t>gm</a:t>
            </a:r>
            <a:r>
              <a:rPr lang="en-US" dirty="0" smtClean="0"/>
              <a:t> dry </a:t>
            </a:r>
            <a:r>
              <a:rPr lang="en-US" dirty="0" err="1" smtClean="0"/>
              <a:t>wt</a:t>
            </a:r>
            <a:r>
              <a:rPr lang="en-US" dirty="0" smtClean="0"/>
              <a:t> )</a:t>
            </a:r>
            <a:endParaRPr lang="en-US" dirty="0"/>
          </a:p>
        </p:txBody>
      </p:sp>
    </p:spTree>
    <p:extLst>
      <p:ext uri="{BB962C8B-B14F-4D97-AF65-F5344CB8AC3E}">
        <p14:creationId xmlns:p14="http://schemas.microsoft.com/office/powerpoint/2010/main" xmlns="" val="17418104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pPr marL="0" indent="0">
              <a:buNone/>
            </a:pPr>
            <a:r>
              <a:rPr lang="en-US" b="1" u="sng" dirty="0" smtClean="0"/>
              <a:t>Chelating agents </a:t>
            </a:r>
            <a:r>
              <a:rPr lang="en-US" dirty="0" smtClean="0"/>
              <a:t>: usually start between 2-4 </a:t>
            </a:r>
            <a:r>
              <a:rPr lang="en-US" dirty="0" err="1" smtClean="0"/>
              <a:t>yrs</a:t>
            </a:r>
            <a:r>
              <a:rPr lang="en-US" dirty="0" smtClean="0"/>
              <a:t>   after 20-25 transfusion.</a:t>
            </a:r>
          </a:p>
          <a:p>
            <a:pPr marL="0" indent="0">
              <a:buNone/>
            </a:pPr>
            <a:endParaRPr lang="en-US" b="1" dirty="0" smtClean="0"/>
          </a:p>
          <a:p>
            <a:pPr marL="514350" indent="-514350">
              <a:buFont typeface="+mj-lt"/>
              <a:buAutoNum type="arabicPeriod"/>
            </a:pPr>
            <a:r>
              <a:rPr lang="en-US" b="1" dirty="0" err="1" smtClean="0"/>
              <a:t>Desferrioxamine</a:t>
            </a:r>
            <a:r>
              <a:rPr lang="en-US" dirty="0" smtClean="0"/>
              <a:t> : 30-40 mg/kg subcutaneously 5 days/week</a:t>
            </a:r>
          </a:p>
          <a:p>
            <a:pPr marL="514350" indent="-514350">
              <a:buFont typeface="+mj-lt"/>
              <a:buAutoNum type="arabicPeriod"/>
            </a:pPr>
            <a:r>
              <a:rPr lang="en-US" b="1" dirty="0" err="1" smtClean="0"/>
              <a:t>Deferiprone</a:t>
            </a:r>
            <a:r>
              <a:rPr lang="en-US" dirty="0" smtClean="0"/>
              <a:t> : 75-100 mg/kg orally 3 times/day with </a:t>
            </a:r>
            <a:r>
              <a:rPr lang="en-US" dirty="0" err="1" smtClean="0"/>
              <a:t>desferrioxamine</a:t>
            </a:r>
            <a:r>
              <a:rPr lang="en-US" dirty="0" smtClean="0"/>
              <a:t>/ </a:t>
            </a:r>
            <a:r>
              <a:rPr lang="en-US" dirty="0" err="1" smtClean="0"/>
              <a:t>monotherapy</a:t>
            </a:r>
            <a:endParaRPr lang="en-US" dirty="0" smtClean="0"/>
          </a:p>
          <a:p>
            <a:pPr marL="514350" indent="-514350">
              <a:buFont typeface="+mj-lt"/>
              <a:buAutoNum type="arabicPeriod"/>
            </a:pPr>
            <a:r>
              <a:rPr lang="en-US" b="1" dirty="0" err="1" smtClean="0"/>
              <a:t>Deferasirox</a:t>
            </a:r>
            <a:r>
              <a:rPr lang="en-US" dirty="0" smtClean="0"/>
              <a:t> : 5-20 mg/kg/day</a:t>
            </a:r>
            <a:endParaRPr lang="en-US" dirty="0"/>
          </a:p>
        </p:txBody>
      </p:sp>
    </p:spTree>
    <p:extLst>
      <p:ext uri="{BB962C8B-B14F-4D97-AF65-F5344CB8AC3E}">
        <p14:creationId xmlns:p14="http://schemas.microsoft.com/office/powerpoint/2010/main" xmlns="" val="13601232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371600"/>
            <a:ext cx="8229600" cy="5364163"/>
          </a:xfrm>
        </p:spPr>
        <p:txBody>
          <a:bodyPr>
            <a:normAutofit/>
          </a:bodyPr>
          <a:lstStyle/>
          <a:p>
            <a:r>
              <a:rPr lang="en-US" dirty="0" smtClean="0"/>
              <a:t>Hepatitis C virus (HCV) is a major cause of CLD worldwide.</a:t>
            </a:r>
          </a:p>
          <a:p>
            <a:r>
              <a:rPr lang="en-US" dirty="0" smtClean="0"/>
              <a:t>About </a:t>
            </a:r>
            <a:r>
              <a:rPr lang="en-US" b="1" dirty="0" smtClean="0"/>
              <a:t>71 million </a:t>
            </a:r>
            <a:r>
              <a:rPr lang="en-US" dirty="0" smtClean="0"/>
              <a:t>peoples are chronically infected in the world.</a:t>
            </a:r>
          </a:p>
          <a:p>
            <a:r>
              <a:rPr lang="en-US" dirty="0" smtClean="0"/>
              <a:t>Natural history is variable.</a:t>
            </a:r>
          </a:p>
          <a:p>
            <a:r>
              <a:rPr lang="en-US" dirty="0" smtClean="0"/>
              <a:t>Most of the patients (</a:t>
            </a:r>
            <a:r>
              <a:rPr lang="en-US" b="1" dirty="0" smtClean="0"/>
              <a:t>about 85%</a:t>
            </a:r>
            <a:r>
              <a:rPr lang="en-US" dirty="0" smtClean="0"/>
              <a:t>)</a:t>
            </a:r>
            <a:r>
              <a:rPr lang="en-US" b="1" dirty="0" smtClean="0"/>
              <a:t> </a:t>
            </a:r>
            <a:r>
              <a:rPr lang="en-US" dirty="0" smtClean="0"/>
              <a:t>become chronically infected.</a:t>
            </a:r>
          </a:p>
          <a:p>
            <a:r>
              <a:rPr lang="en-US" dirty="0" smtClean="0"/>
              <a:t>Most of the cases remain asymptomatic before development of features of CLD. </a:t>
            </a:r>
            <a:endParaRPr lang="en-US" dirty="0"/>
          </a:p>
        </p:txBody>
      </p:sp>
      <p:sp>
        <p:nvSpPr>
          <p:cNvPr id="2" name="Rectangle 1"/>
          <p:cNvSpPr/>
          <p:nvPr/>
        </p:nvSpPr>
        <p:spPr>
          <a:xfrm>
            <a:off x="1143000" y="452689"/>
            <a:ext cx="5638800" cy="646331"/>
          </a:xfrm>
          <a:prstGeom prst="rect">
            <a:avLst/>
          </a:prstGeom>
        </p:spPr>
        <p:txBody>
          <a:bodyPr wrap="square">
            <a:spAutoFit/>
          </a:bodyPr>
          <a:lstStyle/>
          <a:p>
            <a:pPr algn="ctr"/>
            <a:r>
              <a:rPr lang="en-US" sz="3600" b="1" u="sng" dirty="0"/>
              <a:t>Hepatitis C in </a:t>
            </a:r>
            <a:r>
              <a:rPr lang="en-US" sz="3600" b="1" u="sng" dirty="0" err="1"/>
              <a:t>Thalassaemia</a:t>
            </a:r>
            <a:endParaRPr lang="en-US" sz="3600" dirty="0"/>
          </a:p>
        </p:txBody>
      </p:sp>
    </p:spTree>
    <p:extLst>
      <p:ext uri="{BB962C8B-B14F-4D97-AF65-F5344CB8AC3E}">
        <p14:creationId xmlns:p14="http://schemas.microsoft.com/office/powerpoint/2010/main" xmlns="" val="20816940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4000" b="1" u="sng" dirty="0"/>
          </a:p>
        </p:txBody>
      </p:sp>
      <p:sp>
        <p:nvSpPr>
          <p:cNvPr id="3" name="Content Placeholder 2"/>
          <p:cNvSpPr>
            <a:spLocks noGrp="1"/>
          </p:cNvSpPr>
          <p:nvPr>
            <p:ph idx="1"/>
          </p:nvPr>
        </p:nvSpPr>
        <p:spPr/>
        <p:txBody>
          <a:bodyPr>
            <a:normAutofit fontScale="92500" lnSpcReduction="20000"/>
          </a:bodyPr>
          <a:lstStyle/>
          <a:p>
            <a:r>
              <a:rPr lang="en-US" dirty="0" smtClean="0"/>
              <a:t>HCV infection is a major concern in </a:t>
            </a:r>
            <a:r>
              <a:rPr lang="en-US" dirty="0" err="1" smtClean="0"/>
              <a:t>thalassaemia</a:t>
            </a:r>
            <a:r>
              <a:rPr lang="en-US" dirty="0" smtClean="0"/>
              <a:t>.</a:t>
            </a:r>
          </a:p>
          <a:p>
            <a:r>
              <a:rPr lang="en-US" dirty="0" smtClean="0">
                <a:solidFill>
                  <a:srgbClr val="0070C0"/>
                </a:solidFill>
              </a:rPr>
              <a:t>Overall prevalence in general population is &lt; 1%.</a:t>
            </a:r>
            <a:endParaRPr lang="en-US" dirty="0" smtClean="0">
              <a:solidFill>
                <a:srgbClr val="0070C0"/>
              </a:solidFill>
            </a:endParaRPr>
          </a:p>
          <a:p>
            <a:r>
              <a:rPr lang="en-US" dirty="0" smtClean="0"/>
              <a:t>About </a:t>
            </a:r>
            <a:r>
              <a:rPr lang="en-US" b="1" dirty="0" smtClean="0"/>
              <a:t>4-85% </a:t>
            </a:r>
            <a:r>
              <a:rPr lang="en-US" dirty="0" smtClean="0"/>
              <a:t>of </a:t>
            </a:r>
            <a:r>
              <a:rPr lang="en-US" dirty="0" err="1" smtClean="0"/>
              <a:t>thalassaemic</a:t>
            </a:r>
            <a:r>
              <a:rPr lang="en-US" dirty="0" smtClean="0"/>
              <a:t> pt are positive for HCV antibodies ( Di Macro- 2010</a:t>
            </a:r>
            <a:r>
              <a:rPr lang="en-US" dirty="0" smtClean="0"/>
              <a:t>).</a:t>
            </a:r>
          </a:p>
          <a:p>
            <a:r>
              <a:rPr lang="en-US" dirty="0" smtClean="0">
                <a:solidFill>
                  <a:srgbClr val="FF0000"/>
                </a:solidFill>
              </a:rPr>
              <a:t>In Bangladesh the </a:t>
            </a:r>
            <a:r>
              <a:rPr lang="en-US" dirty="0" err="1" smtClean="0">
                <a:solidFill>
                  <a:srgbClr val="FF0000"/>
                </a:solidFill>
              </a:rPr>
              <a:t>prevlence</a:t>
            </a:r>
            <a:r>
              <a:rPr lang="en-US" dirty="0" smtClean="0">
                <a:solidFill>
                  <a:srgbClr val="FF0000"/>
                </a:solidFill>
              </a:rPr>
              <a:t> is about 26% (</a:t>
            </a:r>
            <a:r>
              <a:rPr lang="en-US" sz="3000" dirty="0" err="1" smtClean="0">
                <a:solidFill>
                  <a:srgbClr val="FF0000"/>
                </a:solidFill>
              </a:rPr>
              <a:t>Thalassaemia</a:t>
            </a:r>
            <a:r>
              <a:rPr lang="en-US" sz="3000" dirty="0" smtClean="0">
                <a:solidFill>
                  <a:srgbClr val="FF0000"/>
                </a:solidFill>
              </a:rPr>
              <a:t> foundation</a:t>
            </a:r>
            <a:r>
              <a:rPr lang="en-US" dirty="0" smtClean="0">
                <a:solidFill>
                  <a:srgbClr val="FF0000"/>
                </a:solidFill>
              </a:rPr>
              <a:t>.)</a:t>
            </a:r>
            <a:endParaRPr lang="en-US" dirty="0" smtClean="0">
              <a:solidFill>
                <a:srgbClr val="FF0000"/>
              </a:solidFill>
            </a:endParaRPr>
          </a:p>
          <a:p>
            <a:pPr marL="0" indent="0">
              <a:buNone/>
            </a:pPr>
            <a:endParaRPr lang="en-US" dirty="0"/>
          </a:p>
          <a:p>
            <a:r>
              <a:rPr lang="en-US" dirty="0" smtClean="0"/>
              <a:t>Two factors are important—</a:t>
            </a:r>
          </a:p>
          <a:p>
            <a:pPr marL="1314450" lvl="2" indent="-514350">
              <a:buFont typeface="+mj-lt"/>
              <a:buAutoNum type="alphaLcParenR"/>
            </a:pPr>
            <a:r>
              <a:rPr lang="en-US" sz="3200" dirty="0" smtClean="0"/>
              <a:t>Hepatic iron overload</a:t>
            </a:r>
          </a:p>
          <a:p>
            <a:pPr marL="1314450" lvl="2" indent="-514350">
              <a:buFont typeface="+mj-lt"/>
              <a:buAutoNum type="alphaLcParenR"/>
            </a:pPr>
            <a:r>
              <a:rPr lang="en-US" sz="3200" dirty="0" smtClean="0"/>
              <a:t>Limitation of use of antiviral treatment</a:t>
            </a:r>
            <a:endParaRPr lang="en-US" sz="3200" dirty="0"/>
          </a:p>
        </p:txBody>
      </p:sp>
    </p:spTree>
    <p:extLst>
      <p:ext uri="{BB962C8B-B14F-4D97-AF65-F5344CB8AC3E}">
        <p14:creationId xmlns:p14="http://schemas.microsoft.com/office/powerpoint/2010/main" xmlns="" val="24536275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a:bodyPr>
          <a:lstStyle/>
          <a:p>
            <a:r>
              <a:rPr lang="en-US" dirty="0" smtClean="0"/>
              <a:t>In some developing countries, HCV screening of blood donors has not been established, at least not all blood banks have conformed to the requirement, and so the risk for patients is still high.</a:t>
            </a:r>
          </a:p>
          <a:p>
            <a:endParaRPr lang="en-US" dirty="0" smtClean="0"/>
          </a:p>
          <a:p>
            <a:r>
              <a:rPr lang="en-US" dirty="0" smtClean="0"/>
              <a:t>In conjunction with iron overload, chronic hepatitis C is an important contributor  to liver disease, making the availability of effective treatment essential.</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b="1" u="sng" dirty="0" smtClean="0"/>
              <a:t>Diagnosis of HCV infection</a:t>
            </a:r>
            <a:endParaRPr lang="en-US" sz="4000" b="1" u="sng" dirty="0"/>
          </a:p>
        </p:txBody>
      </p:sp>
      <p:sp>
        <p:nvSpPr>
          <p:cNvPr id="3" name="Content Placeholder 2"/>
          <p:cNvSpPr>
            <a:spLocks noGrp="1"/>
          </p:cNvSpPr>
          <p:nvPr>
            <p:ph idx="1"/>
          </p:nvPr>
        </p:nvSpPr>
        <p:spPr/>
        <p:txBody>
          <a:bodyPr>
            <a:normAutofit fontScale="92500" lnSpcReduction="20000"/>
          </a:bodyPr>
          <a:lstStyle/>
          <a:p>
            <a:pPr marL="514350" indent="-514350">
              <a:buNone/>
            </a:pPr>
            <a:r>
              <a:rPr lang="en-US" dirty="0" smtClean="0"/>
              <a:t>	When Suspected ?</a:t>
            </a:r>
          </a:p>
          <a:p>
            <a:pPr marL="514350" indent="-514350">
              <a:buAutoNum type="arabicPeriod"/>
            </a:pPr>
            <a:r>
              <a:rPr lang="en-US" dirty="0" smtClean="0"/>
              <a:t> </a:t>
            </a:r>
            <a:r>
              <a:rPr lang="en-US" dirty="0" smtClean="0"/>
              <a:t>I</a:t>
            </a:r>
            <a:r>
              <a:rPr lang="en-US" dirty="0" smtClean="0"/>
              <a:t>f </a:t>
            </a:r>
            <a:r>
              <a:rPr lang="en-US" dirty="0" smtClean="0"/>
              <a:t>transfusions were started before 1991 and </a:t>
            </a:r>
            <a:endParaRPr lang="en-US" dirty="0" smtClean="0"/>
          </a:p>
          <a:p>
            <a:pPr marL="514350" indent="-514350">
              <a:buAutoNum type="arabicPeriod"/>
            </a:pPr>
            <a:r>
              <a:rPr lang="en-US" dirty="0" smtClean="0"/>
              <a:t>Raised </a:t>
            </a:r>
            <a:r>
              <a:rPr lang="en-US" dirty="0" smtClean="0"/>
              <a:t>S</a:t>
            </a:r>
            <a:r>
              <a:rPr lang="en-US" dirty="0" smtClean="0"/>
              <a:t>. </a:t>
            </a:r>
            <a:r>
              <a:rPr lang="en-US" dirty="0" err="1" smtClean="0"/>
              <a:t>transaminases</a:t>
            </a:r>
            <a:r>
              <a:rPr lang="en-US" dirty="0" smtClean="0"/>
              <a:t> </a:t>
            </a:r>
            <a:r>
              <a:rPr lang="en-US" dirty="0" smtClean="0"/>
              <a:t>persist</a:t>
            </a:r>
            <a:r>
              <a:rPr lang="en-US" dirty="0" smtClean="0"/>
              <a:t> </a:t>
            </a:r>
            <a:r>
              <a:rPr lang="en-US" dirty="0" smtClean="0"/>
              <a:t>&gt; 6 </a:t>
            </a:r>
            <a:r>
              <a:rPr lang="en-US" dirty="0" smtClean="0"/>
              <a:t>months</a:t>
            </a:r>
            <a:r>
              <a:rPr lang="en-US" dirty="0" smtClean="0"/>
              <a:t>.</a:t>
            </a:r>
          </a:p>
          <a:p>
            <a:pPr marL="514350" indent="-514350">
              <a:buAutoNum type="arabicPeriod"/>
            </a:pPr>
            <a:endParaRPr lang="en-US" dirty="0"/>
          </a:p>
          <a:p>
            <a:pPr marL="0" indent="0">
              <a:buNone/>
            </a:pPr>
            <a:r>
              <a:rPr lang="en-US" dirty="0" smtClean="0"/>
              <a:t> </a:t>
            </a:r>
            <a:r>
              <a:rPr lang="en-US" dirty="0" smtClean="0"/>
              <a:t>Anti-HCV Antibodies </a:t>
            </a:r>
          </a:p>
          <a:p>
            <a:pPr marL="0" indent="0">
              <a:buNone/>
            </a:pPr>
            <a:r>
              <a:rPr lang="en-US" dirty="0"/>
              <a:t> </a:t>
            </a:r>
            <a:r>
              <a:rPr lang="en-US" dirty="0" smtClean="0"/>
              <a:t>      False Negative – Early acute infection</a:t>
            </a:r>
          </a:p>
          <a:p>
            <a:pPr marL="0" indent="0">
              <a:buNone/>
            </a:pPr>
            <a:r>
              <a:rPr lang="en-US" dirty="0"/>
              <a:t> </a:t>
            </a:r>
            <a:r>
              <a:rPr lang="en-US" dirty="0" smtClean="0"/>
              <a:t>                                  </a:t>
            </a:r>
            <a:r>
              <a:rPr lang="en-US" dirty="0" err="1" smtClean="0"/>
              <a:t>Immunosuppresed</a:t>
            </a:r>
            <a:r>
              <a:rPr lang="en-US" dirty="0" smtClean="0"/>
              <a:t> patient</a:t>
            </a:r>
          </a:p>
          <a:p>
            <a:pPr marL="0" indent="0">
              <a:buNone/>
            </a:pPr>
            <a:endParaRPr lang="en-US" dirty="0" smtClean="0"/>
          </a:p>
          <a:p>
            <a:pPr marL="0" indent="0">
              <a:buNone/>
            </a:pPr>
            <a:r>
              <a:rPr lang="en-US" dirty="0" smtClean="0"/>
              <a:t>HCV </a:t>
            </a:r>
            <a:r>
              <a:rPr lang="en-US" dirty="0" smtClean="0"/>
              <a:t>RNA detection &amp; Genotyping.</a:t>
            </a:r>
            <a:endParaRPr lang="en-US" dirty="0"/>
          </a:p>
        </p:txBody>
      </p:sp>
    </p:spTree>
    <p:extLst>
      <p:ext uri="{BB962C8B-B14F-4D97-AF65-F5344CB8AC3E}">
        <p14:creationId xmlns:p14="http://schemas.microsoft.com/office/powerpoint/2010/main" xmlns="" val="22655433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t>Evaluation for liver disease</a:t>
            </a:r>
            <a:endParaRPr lang="en-US" b="1"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614423982"/>
              </p:ext>
            </p:extLst>
          </p:nvPr>
        </p:nvGraphicFramePr>
        <p:xfrm>
          <a:off x="457200" y="1676400"/>
          <a:ext cx="8229600" cy="4800600"/>
        </p:xfrm>
        <a:graphic>
          <a:graphicData uri="http://schemas.openxmlformats.org/drawingml/2006/table">
            <a:tbl>
              <a:tblPr firstRow="1" bandRow="1">
                <a:tableStyleId>{5C22544A-7EE6-4342-B048-85BDC9FD1C3A}</a:tableStyleId>
              </a:tblPr>
              <a:tblGrid>
                <a:gridCol w="4114800"/>
                <a:gridCol w="4114800"/>
              </a:tblGrid>
              <a:tr h="1229422">
                <a:tc>
                  <a:txBody>
                    <a:bodyPr/>
                    <a:lstStyle/>
                    <a:p>
                      <a:r>
                        <a:rPr lang="en-US" sz="3200" dirty="0" smtClean="0"/>
                        <a:t>Clinical</a:t>
                      </a:r>
                      <a:endParaRPr lang="en-US" sz="3200" dirty="0"/>
                    </a:p>
                  </a:txBody>
                  <a:tcPr/>
                </a:tc>
                <a:tc>
                  <a:txBody>
                    <a:bodyPr/>
                    <a:lstStyle/>
                    <a:p>
                      <a:r>
                        <a:rPr lang="en-US" sz="3200" dirty="0" smtClean="0"/>
                        <a:t>Investigation</a:t>
                      </a:r>
                      <a:endParaRPr lang="en-US" sz="3200" dirty="0"/>
                    </a:p>
                  </a:txBody>
                  <a:tcPr/>
                </a:tc>
              </a:tr>
              <a:tr h="3571178">
                <a:tc>
                  <a:txBody>
                    <a:bodyPr/>
                    <a:lstStyle/>
                    <a:p>
                      <a:r>
                        <a:rPr lang="en-US" sz="2400" dirty="0" smtClean="0"/>
                        <a:t>Asymptomatic</a:t>
                      </a:r>
                    </a:p>
                    <a:p>
                      <a:r>
                        <a:rPr lang="en-US" sz="2400" dirty="0" smtClean="0"/>
                        <a:t>Hepatomegaly</a:t>
                      </a:r>
                    </a:p>
                    <a:p>
                      <a:r>
                        <a:rPr lang="en-US" sz="2400" dirty="0" err="1" smtClean="0"/>
                        <a:t>Ascitis</a:t>
                      </a:r>
                      <a:endParaRPr lang="en-US" sz="2400" dirty="0" smtClean="0"/>
                    </a:p>
                    <a:p>
                      <a:r>
                        <a:rPr lang="en-US" sz="2400" dirty="0" smtClean="0"/>
                        <a:t>Stigmata of chronic liver disease</a:t>
                      </a:r>
                      <a:endParaRPr lang="en-US" sz="2400" dirty="0"/>
                    </a:p>
                  </a:txBody>
                  <a:tcPr/>
                </a:tc>
                <a:tc>
                  <a:txBody>
                    <a:bodyPr/>
                    <a:lstStyle/>
                    <a:p>
                      <a:r>
                        <a:rPr lang="en-US" sz="2400" dirty="0" smtClean="0"/>
                        <a:t>Complete blood count</a:t>
                      </a:r>
                    </a:p>
                    <a:p>
                      <a:r>
                        <a:rPr lang="en-US" sz="2400" dirty="0" smtClean="0"/>
                        <a:t>ALT</a:t>
                      </a:r>
                    </a:p>
                    <a:p>
                      <a:r>
                        <a:rPr lang="en-US" sz="2400" dirty="0" smtClean="0"/>
                        <a:t>AST/Platelet ratio</a:t>
                      </a:r>
                    </a:p>
                    <a:p>
                      <a:r>
                        <a:rPr lang="en-US" sz="2400" dirty="0" err="1" smtClean="0"/>
                        <a:t>Prothrombin</a:t>
                      </a:r>
                      <a:r>
                        <a:rPr lang="en-US" sz="2400" baseline="0" dirty="0" smtClean="0"/>
                        <a:t> time</a:t>
                      </a:r>
                    </a:p>
                    <a:p>
                      <a:r>
                        <a:rPr lang="en-US" sz="2400" baseline="0" dirty="0" smtClean="0"/>
                        <a:t>S. Total protein &amp; albumin</a:t>
                      </a:r>
                    </a:p>
                    <a:p>
                      <a:r>
                        <a:rPr lang="en-US" sz="2400" baseline="0" dirty="0" smtClean="0"/>
                        <a:t>USG of HBS</a:t>
                      </a:r>
                    </a:p>
                    <a:p>
                      <a:r>
                        <a:rPr lang="en-US" sz="2400" baseline="0" dirty="0" err="1" smtClean="0"/>
                        <a:t>Fibroscan</a:t>
                      </a:r>
                      <a:endParaRPr lang="en-US" sz="2400" baseline="0" dirty="0" smtClean="0"/>
                    </a:p>
                    <a:p>
                      <a:r>
                        <a:rPr lang="en-US" sz="2400" baseline="0" dirty="0" smtClean="0"/>
                        <a:t>Endoscopy to see portal HTN</a:t>
                      </a:r>
                    </a:p>
                    <a:p>
                      <a:r>
                        <a:rPr lang="en-US" sz="2400" baseline="0" dirty="0" smtClean="0"/>
                        <a:t>Liver biopsy</a:t>
                      </a:r>
                      <a:endParaRPr lang="en-US" sz="2400" dirty="0"/>
                    </a:p>
                  </a:txBody>
                  <a:tcPr/>
                </a:tc>
              </a:tr>
            </a:tbl>
          </a:graphicData>
        </a:graphic>
      </p:graphicFrame>
    </p:spTree>
    <p:extLst>
      <p:ext uri="{BB962C8B-B14F-4D97-AF65-F5344CB8AC3E}">
        <p14:creationId xmlns:p14="http://schemas.microsoft.com/office/powerpoint/2010/main" xmlns="" val="36543242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lgn="l"/>
            <a:r>
              <a:rPr lang="en-US" b="1" u="sng" dirty="0" smtClean="0"/>
              <a:t>Treatment</a:t>
            </a:r>
            <a:r>
              <a:rPr lang="en-US" dirty="0" smtClean="0"/>
              <a:t> </a:t>
            </a:r>
            <a:endParaRPr lang="en-US" dirty="0"/>
          </a:p>
        </p:txBody>
      </p:sp>
      <p:sp>
        <p:nvSpPr>
          <p:cNvPr id="3" name="Content Placeholder 2"/>
          <p:cNvSpPr>
            <a:spLocks noGrp="1"/>
          </p:cNvSpPr>
          <p:nvPr>
            <p:ph idx="1"/>
          </p:nvPr>
        </p:nvSpPr>
        <p:spPr>
          <a:xfrm>
            <a:off x="381000" y="1219200"/>
            <a:ext cx="8229600" cy="5257800"/>
          </a:xfrm>
        </p:spPr>
        <p:txBody>
          <a:bodyPr>
            <a:normAutofit/>
          </a:bodyPr>
          <a:lstStyle/>
          <a:p>
            <a:r>
              <a:rPr lang="en-US" dirty="0" smtClean="0"/>
              <a:t>The treatment choices cannot be made by the </a:t>
            </a:r>
            <a:r>
              <a:rPr lang="en-US" dirty="0" err="1" smtClean="0"/>
              <a:t>thalassaemia</a:t>
            </a:r>
            <a:r>
              <a:rPr lang="en-US" dirty="0" smtClean="0"/>
              <a:t> unit alone and should be made by respective specialist (Gastroenterologist/</a:t>
            </a:r>
            <a:r>
              <a:rPr lang="en-US" dirty="0" err="1" smtClean="0"/>
              <a:t>Hepatologist</a:t>
            </a:r>
            <a:r>
              <a:rPr lang="en-US" dirty="0" smtClean="0"/>
              <a:t>).</a:t>
            </a:r>
            <a:endParaRPr lang="en-US" dirty="0" smtClean="0"/>
          </a:p>
          <a:p>
            <a:endParaRPr lang="en-US" dirty="0" smtClean="0"/>
          </a:p>
          <a:p>
            <a:r>
              <a:rPr lang="en-US" dirty="0" smtClean="0"/>
              <a:t>The indications for HCV therapy are the same in patients with and without </a:t>
            </a:r>
            <a:r>
              <a:rPr lang="en-US" dirty="0" err="1" smtClean="0"/>
              <a:t>haemoglobinopathies</a:t>
            </a:r>
            <a:r>
              <a:rPr lang="en-US" dirty="0" smtClean="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t>Introduction</a:t>
            </a:r>
            <a:endParaRPr lang="en-US" b="1" u="sng" dirty="0"/>
          </a:p>
        </p:txBody>
      </p:sp>
      <p:sp>
        <p:nvSpPr>
          <p:cNvPr id="3" name="Content Placeholder 2"/>
          <p:cNvSpPr>
            <a:spLocks noGrp="1"/>
          </p:cNvSpPr>
          <p:nvPr>
            <p:ph idx="1"/>
          </p:nvPr>
        </p:nvSpPr>
        <p:spPr/>
        <p:txBody>
          <a:bodyPr/>
          <a:lstStyle/>
          <a:p>
            <a:r>
              <a:rPr lang="en-US" dirty="0" smtClean="0"/>
              <a:t>Liver is the main iron storage organ.</a:t>
            </a:r>
          </a:p>
          <a:p>
            <a:r>
              <a:rPr lang="en-US" dirty="0" smtClean="0"/>
              <a:t>Liver disease is the second cause of mortality in </a:t>
            </a:r>
            <a:r>
              <a:rPr lang="en-US" dirty="0" err="1" smtClean="0"/>
              <a:t>thalassaemia</a:t>
            </a:r>
            <a:r>
              <a:rPr lang="en-US" dirty="0" smtClean="0"/>
              <a:t>.</a:t>
            </a:r>
          </a:p>
          <a:p>
            <a:r>
              <a:rPr lang="en-US" dirty="0" smtClean="0"/>
              <a:t>Transfusion related iron overload and hepatitis ( HCV and HBV ) are the main causes of liver damage.</a:t>
            </a:r>
          </a:p>
          <a:p>
            <a:r>
              <a:rPr lang="en-US" dirty="0" smtClean="0"/>
              <a:t>Other factors are non alcoholic fatty liver disease, drugs</a:t>
            </a:r>
            <a:r>
              <a:rPr lang="en-US" dirty="0"/>
              <a:t> </a:t>
            </a:r>
            <a:r>
              <a:rPr lang="en-US" dirty="0" smtClean="0"/>
              <a:t>&amp; alcohol.</a:t>
            </a:r>
            <a:endParaRPr lang="en-US" dirty="0"/>
          </a:p>
        </p:txBody>
      </p:sp>
    </p:spTree>
    <p:extLst>
      <p:ext uri="{BB962C8B-B14F-4D97-AF65-F5344CB8AC3E}">
        <p14:creationId xmlns:p14="http://schemas.microsoft.com/office/powerpoint/2010/main" xmlns="" val="19450983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229600" cy="1143000"/>
          </a:xfrm>
        </p:spPr>
        <p:txBody>
          <a:bodyPr/>
          <a:lstStyle/>
          <a:p>
            <a:pPr algn="l"/>
            <a:r>
              <a:rPr lang="en-US" b="1" dirty="0" smtClean="0"/>
              <a:t>  </a:t>
            </a:r>
            <a:endParaRPr lang="en-US" b="1" u="sng" dirty="0"/>
          </a:p>
        </p:txBody>
      </p:sp>
      <p:sp>
        <p:nvSpPr>
          <p:cNvPr id="3" name="Content Placeholder 2"/>
          <p:cNvSpPr>
            <a:spLocks noGrp="1"/>
          </p:cNvSpPr>
          <p:nvPr>
            <p:ph idx="1"/>
          </p:nvPr>
        </p:nvSpPr>
        <p:spPr>
          <a:xfrm>
            <a:off x="609600" y="381000"/>
            <a:ext cx="7564582" cy="6096000"/>
          </a:xfrm>
        </p:spPr>
        <p:txBody>
          <a:bodyPr>
            <a:normAutofit fontScale="92500" lnSpcReduction="10000"/>
          </a:bodyPr>
          <a:lstStyle/>
          <a:p>
            <a:pPr>
              <a:buNone/>
            </a:pPr>
            <a:endParaRPr lang="en-US" dirty="0" smtClean="0"/>
          </a:p>
          <a:p>
            <a:r>
              <a:rPr lang="en-US" dirty="0" smtClean="0"/>
              <a:t>The IFN-free, </a:t>
            </a:r>
            <a:r>
              <a:rPr lang="en-US" dirty="0" err="1" smtClean="0"/>
              <a:t>ribavirin</a:t>
            </a:r>
            <a:r>
              <a:rPr lang="en-US" dirty="0" smtClean="0"/>
              <a:t>-free anti-HCV regimens that can be used in patients with </a:t>
            </a:r>
            <a:r>
              <a:rPr lang="en-US" dirty="0" err="1" smtClean="0"/>
              <a:t>haemoglobinopathies</a:t>
            </a:r>
            <a:r>
              <a:rPr lang="en-US" dirty="0" smtClean="0"/>
              <a:t> are the same as in patients without </a:t>
            </a:r>
            <a:r>
              <a:rPr lang="en-US" dirty="0" err="1" smtClean="0"/>
              <a:t>haemoglobinopathies</a:t>
            </a:r>
            <a:r>
              <a:rPr lang="en-US" dirty="0" smtClean="0"/>
              <a:t>.</a:t>
            </a:r>
          </a:p>
          <a:p>
            <a:endParaRPr lang="en-US" dirty="0" smtClean="0"/>
          </a:p>
          <a:p>
            <a:r>
              <a:rPr lang="en-US" dirty="0" smtClean="0"/>
              <a:t>Available drugs are---</a:t>
            </a:r>
          </a:p>
          <a:p>
            <a:pPr lvl="1"/>
            <a:r>
              <a:rPr lang="en-US" dirty="0" err="1" smtClean="0"/>
              <a:t>Pegylated</a:t>
            </a:r>
            <a:r>
              <a:rPr lang="en-US" dirty="0" smtClean="0"/>
              <a:t> Interferon</a:t>
            </a:r>
          </a:p>
          <a:p>
            <a:pPr lvl="1"/>
            <a:r>
              <a:rPr lang="en-US" dirty="0" err="1" smtClean="0"/>
              <a:t>Ribavirin</a:t>
            </a:r>
            <a:endParaRPr lang="en-US" dirty="0" smtClean="0"/>
          </a:p>
          <a:p>
            <a:pPr lvl="1"/>
            <a:r>
              <a:rPr lang="en-US" dirty="0" err="1" smtClean="0"/>
              <a:t>Sofosbuvir</a:t>
            </a:r>
            <a:endParaRPr lang="en-US" dirty="0" smtClean="0"/>
          </a:p>
          <a:p>
            <a:pPr lvl="1"/>
            <a:r>
              <a:rPr lang="en-US" dirty="0" err="1" smtClean="0"/>
              <a:t>Velpatasvir</a:t>
            </a:r>
            <a:endParaRPr lang="en-US" dirty="0" smtClean="0"/>
          </a:p>
          <a:p>
            <a:pPr lvl="1"/>
            <a:r>
              <a:rPr lang="en-US" dirty="0" err="1" smtClean="0"/>
              <a:t>Daclatasvir</a:t>
            </a:r>
            <a:endParaRPr lang="en-US" dirty="0" smtClean="0"/>
          </a:p>
          <a:p>
            <a:pPr lvl="1"/>
            <a:r>
              <a:rPr lang="en-US" dirty="0" err="1" smtClean="0"/>
              <a:t>Ledipasvir</a:t>
            </a:r>
            <a:endParaRPr lang="en-US" dirty="0" smtClean="0"/>
          </a:p>
          <a:p>
            <a:endParaRPr lang="en-US" dirty="0"/>
          </a:p>
        </p:txBody>
      </p:sp>
    </p:spTree>
    <p:extLst>
      <p:ext uri="{BB962C8B-B14F-4D97-AF65-F5344CB8AC3E}">
        <p14:creationId xmlns:p14="http://schemas.microsoft.com/office/powerpoint/2010/main" xmlns="" val="13046200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76400"/>
            <a:ext cx="8229600" cy="5181600"/>
          </a:xfrm>
        </p:spPr>
        <p:txBody>
          <a:bodyPr>
            <a:normAutofit/>
          </a:bodyPr>
          <a:lstStyle/>
          <a:p>
            <a:pPr marL="0" indent="0">
              <a:buNone/>
            </a:pPr>
            <a:r>
              <a:rPr lang="en-US" dirty="0" smtClean="0"/>
              <a:t>However the availability of drugs, their use in children is difficult because-</a:t>
            </a:r>
            <a:r>
              <a:rPr lang="en-US" dirty="0" smtClean="0"/>
              <a:t>--</a:t>
            </a:r>
            <a:endParaRPr lang="en-US" dirty="0" smtClean="0"/>
          </a:p>
          <a:p>
            <a:pPr marL="514350" indent="-514350">
              <a:buFont typeface="+mj-lt"/>
              <a:buAutoNum type="arabicPeriod"/>
            </a:pPr>
            <a:r>
              <a:rPr lang="en-US" dirty="0" smtClean="0"/>
              <a:t>Interferon : not given &lt; 7 </a:t>
            </a:r>
            <a:r>
              <a:rPr lang="en-US" dirty="0" err="1" smtClean="0"/>
              <a:t>yrs</a:t>
            </a:r>
            <a:endParaRPr lang="en-US" dirty="0" smtClean="0"/>
          </a:p>
          <a:p>
            <a:pPr marL="514350" indent="-514350">
              <a:buFont typeface="+mj-lt"/>
              <a:buAutoNum type="arabicPeriod"/>
            </a:pPr>
            <a:r>
              <a:rPr lang="en-US" dirty="0" smtClean="0"/>
              <a:t>Ribavirin : causes autoimmune hemolytic </a:t>
            </a:r>
            <a:r>
              <a:rPr lang="en-US" dirty="0" err="1" smtClean="0"/>
              <a:t>anaemia</a:t>
            </a:r>
            <a:endParaRPr lang="en-US" dirty="0" smtClean="0"/>
          </a:p>
          <a:p>
            <a:pPr marL="514350" indent="-514350">
              <a:buFont typeface="+mj-lt"/>
              <a:buAutoNum type="arabicPeriod"/>
            </a:pPr>
            <a:r>
              <a:rPr lang="en-US" dirty="0" err="1" smtClean="0"/>
              <a:t>Sofosfovir</a:t>
            </a:r>
            <a:r>
              <a:rPr lang="en-US" dirty="0" smtClean="0"/>
              <a:t>, </a:t>
            </a:r>
            <a:r>
              <a:rPr lang="en-US" dirty="0" smtClean="0"/>
              <a:t>Velpatasvir, </a:t>
            </a:r>
            <a:r>
              <a:rPr lang="en-US" dirty="0" err="1" smtClean="0"/>
              <a:t>Daclatasvir</a:t>
            </a:r>
            <a:r>
              <a:rPr lang="en-US" dirty="0" smtClean="0"/>
              <a:t> and </a:t>
            </a:r>
            <a:r>
              <a:rPr lang="en-US" dirty="0" smtClean="0"/>
              <a:t>Ledipasvir – Not indicated &lt; 12 years.</a:t>
            </a:r>
          </a:p>
          <a:p>
            <a:pPr marL="514350" indent="-514350">
              <a:buFont typeface="+mj-lt"/>
              <a:buAutoNum type="arabicPeriod"/>
            </a:pPr>
            <a:r>
              <a:rPr lang="en-US" dirty="0" smtClean="0"/>
              <a:t>Re infection </a:t>
            </a:r>
          </a:p>
          <a:p>
            <a:pPr marL="514350" indent="-514350">
              <a:buFont typeface="+mj-lt"/>
              <a:buAutoNum type="arabicPeriod"/>
            </a:pPr>
            <a:r>
              <a:rPr lang="en-US" dirty="0" smtClean="0"/>
              <a:t>Vaccination still not available.</a:t>
            </a: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
        <p:nvSpPr>
          <p:cNvPr id="4" name="TextBox 3"/>
          <p:cNvSpPr txBox="1"/>
          <p:nvPr/>
        </p:nvSpPr>
        <p:spPr>
          <a:xfrm>
            <a:off x="609600" y="457200"/>
            <a:ext cx="6172200" cy="769441"/>
          </a:xfrm>
          <a:prstGeom prst="rect">
            <a:avLst/>
          </a:prstGeom>
          <a:noFill/>
        </p:spPr>
        <p:txBody>
          <a:bodyPr wrap="square" rtlCol="0">
            <a:spAutoFit/>
          </a:bodyPr>
          <a:lstStyle/>
          <a:p>
            <a:r>
              <a:rPr lang="en-US" sz="4400" b="1" u="sng" dirty="0" smtClean="0"/>
              <a:t>Challenges</a:t>
            </a:r>
            <a:endParaRPr lang="en-US" sz="4400" b="1" u="sng" dirty="0"/>
          </a:p>
        </p:txBody>
      </p:sp>
    </p:spTree>
    <p:extLst>
      <p:ext uri="{BB962C8B-B14F-4D97-AF65-F5344CB8AC3E}">
        <p14:creationId xmlns:p14="http://schemas.microsoft.com/office/powerpoint/2010/main" xmlns="" val="12069717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Hepatitis B in </a:t>
            </a:r>
            <a:r>
              <a:rPr lang="en-US" b="1" u="sng" dirty="0" err="1" smtClean="0"/>
              <a:t>Thalassaemia</a:t>
            </a:r>
            <a:endParaRPr lang="en-US" b="1" u="sng" dirty="0"/>
          </a:p>
        </p:txBody>
      </p:sp>
      <p:sp>
        <p:nvSpPr>
          <p:cNvPr id="3" name="Content Placeholder 2"/>
          <p:cNvSpPr>
            <a:spLocks noGrp="1"/>
          </p:cNvSpPr>
          <p:nvPr>
            <p:ph idx="1"/>
          </p:nvPr>
        </p:nvSpPr>
        <p:spPr/>
        <p:txBody>
          <a:bodyPr>
            <a:normAutofit/>
          </a:bodyPr>
          <a:lstStyle/>
          <a:p>
            <a:r>
              <a:rPr lang="en-US" dirty="0" smtClean="0"/>
              <a:t>Global public health problem. </a:t>
            </a:r>
          </a:p>
          <a:p>
            <a:r>
              <a:rPr lang="en-US" dirty="0" smtClean="0"/>
              <a:t>About </a:t>
            </a:r>
            <a:r>
              <a:rPr lang="en-US" b="1" dirty="0" smtClean="0"/>
              <a:t>240 million </a:t>
            </a:r>
            <a:r>
              <a:rPr lang="en-US" dirty="0" smtClean="0"/>
              <a:t>people are chronically infected.</a:t>
            </a:r>
          </a:p>
          <a:p>
            <a:r>
              <a:rPr lang="en-US" dirty="0" smtClean="0"/>
              <a:t>Prevalence is decreasing due to-</a:t>
            </a:r>
          </a:p>
          <a:p>
            <a:pPr marL="971550" lvl="1" indent="-514350">
              <a:buFont typeface="+mj-lt"/>
              <a:buAutoNum type="alphaLcParenR"/>
            </a:pPr>
            <a:r>
              <a:rPr lang="en-US" dirty="0" smtClean="0"/>
              <a:t>Socio-economic </a:t>
            </a:r>
            <a:r>
              <a:rPr lang="en-US" dirty="0"/>
              <a:t>s</a:t>
            </a:r>
            <a:r>
              <a:rPr lang="en-US" dirty="0" smtClean="0"/>
              <a:t>tatus improvement</a:t>
            </a:r>
          </a:p>
          <a:p>
            <a:pPr marL="971550" lvl="1" indent="-514350">
              <a:buFont typeface="+mj-lt"/>
              <a:buAutoNum type="alphaLcParenR"/>
            </a:pPr>
            <a:r>
              <a:rPr lang="en-US" dirty="0" smtClean="0"/>
              <a:t>Universal vaccination program</a:t>
            </a:r>
          </a:p>
          <a:p>
            <a:pPr marL="971550" lvl="1" indent="-514350">
              <a:buFont typeface="+mj-lt"/>
              <a:buAutoNum type="alphaLcParenR"/>
            </a:pPr>
            <a:r>
              <a:rPr lang="en-US" dirty="0" smtClean="0"/>
              <a:t>Effective antiviral therapy</a:t>
            </a:r>
          </a:p>
          <a:p>
            <a:pPr marL="971550" lvl="1" indent="-514350">
              <a:buFont typeface="+mj-lt"/>
              <a:buAutoNum type="alphaLcParenR"/>
            </a:pPr>
            <a:r>
              <a:rPr lang="en-US" dirty="0" smtClean="0"/>
              <a:t>Screening of blood donors.</a:t>
            </a:r>
          </a:p>
          <a:p>
            <a:pPr marL="971550" lvl="1" indent="-514350">
              <a:buFont typeface="+mj-lt"/>
              <a:buAutoNum type="alphaLcParenR"/>
            </a:pPr>
            <a:endParaRPr lang="en-US" dirty="0"/>
          </a:p>
        </p:txBody>
      </p:sp>
    </p:spTree>
    <p:extLst>
      <p:ext uri="{BB962C8B-B14F-4D97-AF65-F5344CB8AC3E}">
        <p14:creationId xmlns:p14="http://schemas.microsoft.com/office/powerpoint/2010/main" xmlns="" val="42859677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754563"/>
          </a:xfrm>
        </p:spPr>
        <p:txBody>
          <a:bodyPr>
            <a:normAutofit/>
          </a:bodyPr>
          <a:lstStyle/>
          <a:p>
            <a:r>
              <a:rPr lang="en-US" dirty="0" smtClean="0"/>
              <a:t>In </a:t>
            </a:r>
            <a:r>
              <a:rPr lang="en-US" dirty="0" err="1" smtClean="0"/>
              <a:t>thalassaemia</a:t>
            </a:r>
            <a:r>
              <a:rPr lang="en-US" dirty="0" smtClean="0"/>
              <a:t>, HBV infection affect </a:t>
            </a:r>
            <a:r>
              <a:rPr lang="en-US" b="1" dirty="0" smtClean="0"/>
              <a:t>0.3 –</a:t>
            </a:r>
            <a:r>
              <a:rPr lang="en-US" dirty="0" smtClean="0"/>
              <a:t> </a:t>
            </a:r>
            <a:r>
              <a:rPr lang="en-US" b="1" dirty="0" smtClean="0"/>
              <a:t>5.7% </a:t>
            </a:r>
            <a:r>
              <a:rPr lang="en-US" dirty="0" smtClean="0"/>
              <a:t>of patients</a:t>
            </a:r>
            <a:r>
              <a:rPr lang="en-US" dirty="0" smtClean="0"/>
              <a:t>. In Bangladesh – about 1% (TF).</a:t>
            </a:r>
            <a:endParaRPr lang="en-US" dirty="0" smtClean="0"/>
          </a:p>
          <a:p>
            <a:r>
              <a:rPr lang="en-US" dirty="0" smtClean="0"/>
              <a:t>Vaccinations, effective treatment </a:t>
            </a:r>
            <a:r>
              <a:rPr lang="en-US" dirty="0" smtClean="0"/>
              <a:t>and blood donors screening have considerably reduced the incidence of HBV </a:t>
            </a:r>
            <a:r>
              <a:rPr lang="en-US" dirty="0" err="1" smtClean="0"/>
              <a:t>infectoins</a:t>
            </a:r>
            <a:r>
              <a:rPr lang="en-US" dirty="0" smtClean="0"/>
              <a:t>.</a:t>
            </a:r>
          </a:p>
          <a:p>
            <a:endParaRPr lang="en-US" dirty="0" smtClean="0"/>
          </a:p>
        </p:txBody>
      </p:sp>
    </p:spTree>
    <p:extLst>
      <p:ext uri="{BB962C8B-B14F-4D97-AF65-F5344CB8AC3E}">
        <p14:creationId xmlns:p14="http://schemas.microsoft.com/office/powerpoint/2010/main" xmlns="" val="3411259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HBV infection :  4 phases</a:t>
            </a:r>
            <a:r>
              <a:rPr lang="en-US" dirty="0" smtClean="0"/>
              <a:t>—</a:t>
            </a:r>
          </a:p>
          <a:p>
            <a:pPr>
              <a:buNone/>
            </a:pPr>
            <a:endParaRPr lang="en-US" dirty="0" smtClean="0"/>
          </a:p>
          <a:p>
            <a:pPr marL="971550" lvl="1" indent="-571500">
              <a:buFont typeface="+mj-lt"/>
              <a:buAutoNum type="romanUcPeriod"/>
            </a:pPr>
            <a:r>
              <a:rPr lang="en-US" dirty="0" err="1" smtClean="0"/>
              <a:t>HBeAg</a:t>
            </a:r>
            <a:r>
              <a:rPr lang="en-US" dirty="0" smtClean="0"/>
              <a:t> positive chronic infection</a:t>
            </a:r>
          </a:p>
          <a:p>
            <a:pPr marL="971550" lvl="1" indent="-571500">
              <a:buFont typeface="+mj-lt"/>
              <a:buAutoNum type="romanUcPeriod"/>
            </a:pPr>
            <a:r>
              <a:rPr lang="en-US" dirty="0" err="1" smtClean="0"/>
              <a:t>HBeAg</a:t>
            </a:r>
            <a:r>
              <a:rPr lang="en-US" dirty="0" smtClean="0"/>
              <a:t> positive chronic hepatitis</a:t>
            </a:r>
          </a:p>
          <a:p>
            <a:pPr marL="971550" lvl="1" indent="-571500">
              <a:buFont typeface="+mj-lt"/>
              <a:buAutoNum type="romanUcPeriod"/>
            </a:pPr>
            <a:r>
              <a:rPr lang="en-US" dirty="0" err="1" smtClean="0"/>
              <a:t>HBeAg</a:t>
            </a:r>
            <a:r>
              <a:rPr lang="en-US" dirty="0" smtClean="0"/>
              <a:t> negative chronic infection</a:t>
            </a:r>
          </a:p>
          <a:p>
            <a:pPr marL="971550" lvl="1" indent="-571500">
              <a:buFont typeface="+mj-lt"/>
              <a:buAutoNum type="romanUcPeriod"/>
            </a:pPr>
            <a:r>
              <a:rPr lang="en-US" dirty="0" err="1" smtClean="0"/>
              <a:t>HBeAg</a:t>
            </a:r>
            <a:r>
              <a:rPr lang="en-US" dirty="0" smtClean="0"/>
              <a:t> negative chronic hepatitis</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t>Assessment of patient</a:t>
            </a:r>
            <a:endParaRPr lang="en-US" b="1"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251926541"/>
              </p:ext>
            </p:extLst>
          </p:nvPr>
        </p:nvGraphicFramePr>
        <p:xfrm>
          <a:off x="457200" y="1600200"/>
          <a:ext cx="8229600" cy="4419600"/>
        </p:xfrm>
        <a:graphic>
          <a:graphicData uri="http://schemas.openxmlformats.org/drawingml/2006/table">
            <a:tbl>
              <a:tblPr firstRow="1" bandRow="1">
                <a:tableStyleId>{5C22544A-7EE6-4342-B048-85BDC9FD1C3A}</a:tableStyleId>
              </a:tblPr>
              <a:tblGrid>
                <a:gridCol w="4114800"/>
                <a:gridCol w="4114800"/>
              </a:tblGrid>
              <a:tr h="1230256">
                <a:tc>
                  <a:txBody>
                    <a:bodyPr/>
                    <a:lstStyle/>
                    <a:p>
                      <a:r>
                        <a:rPr lang="en-US" sz="3200" dirty="0" smtClean="0"/>
                        <a:t>HBV markers</a:t>
                      </a:r>
                      <a:endParaRPr lang="en-US" sz="3200" dirty="0"/>
                    </a:p>
                  </a:txBody>
                  <a:tcPr/>
                </a:tc>
                <a:tc>
                  <a:txBody>
                    <a:bodyPr/>
                    <a:lstStyle/>
                    <a:p>
                      <a:r>
                        <a:rPr lang="en-US" sz="3200" dirty="0" smtClean="0"/>
                        <a:t>Extent</a:t>
                      </a:r>
                      <a:r>
                        <a:rPr lang="en-US" sz="3200" baseline="0" dirty="0" smtClean="0"/>
                        <a:t> of liver disease</a:t>
                      </a:r>
                      <a:endParaRPr lang="en-US" sz="3200" dirty="0"/>
                    </a:p>
                  </a:txBody>
                  <a:tcPr/>
                </a:tc>
              </a:tr>
              <a:tr h="3189344">
                <a:tc>
                  <a:txBody>
                    <a:bodyPr/>
                    <a:lstStyle/>
                    <a:p>
                      <a:r>
                        <a:rPr lang="en-US" sz="2400" dirty="0" err="1" smtClean="0"/>
                        <a:t>HBsAg</a:t>
                      </a:r>
                      <a:endParaRPr lang="en-US" sz="2400" dirty="0" smtClean="0"/>
                    </a:p>
                    <a:p>
                      <a:r>
                        <a:rPr lang="en-US" sz="2400" dirty="0" err="1" smtClean="0"/>
                        <a:t>HBeAg</a:t>
                      </a:r>
                      <a:endParaRPr lang="en-US" sz="2400" dirty="0" smtClean="0"/>
                    </a:p>
                    <a:p>
                      <a:r>
                        <a:rPr lang="en-US" sz="2400" dirty="0" smtClean="0"/>
                        <a:t>Anti</a:t>
                      </a:r>
                      <a:r>
                        <a:rPr lang="en-US" sz="2400" baseline="0" dirty="0" smtClean="0"/>
                        <a:t> </a:t>
                      </a:r>
                      <a:r>
                        <a:rPr lang="en-US" sz="2400" baseline="0" dirty="0" err="1" smtClean="0"/>
                        <a:t>HBc</a:t>
                      </a:r>
                      <a:r>
                        <a:rPr lang="en-US" sz="2400" baseline="0" dirty="0" smtClean="0"/>
                        <a:t> </a:t>
                      </a:r>
                      <a:r>
                        <a:rPr lang="en-US" sz="2400" baseline="0" dirty="0" err="1" smtClean="0"/>
                        <a:t>IgM</a:t>
                      </a:r>
                      <a:r>
                        <a:rPr lang="en-US" sz="2400" baseline="0" dirty="0" smtClean="0"/>
                        <a:t> &amp; Total</a:t>
                      </a:r>
                    </a:p>
                    <a:p>
                      <a:r>
                        <a:rPr lang="en-US" sz="2400" baseline="0" dirty="0" smtClean="0"/>
                        <a:t>Anti </a:t>
                      </a:r>
                      <a:r>
                        <a:rPr lang="en-US" sz="2400" baseline="0" dirty="0" err="1" smtClean="0"/>
                        <a:t>Hbe</a:t>
                      </a:r>
                      <a:endParaRPr lang="en-US" sz="2400" baseline="0" dirty="0" smtClean="0"/>
                    </a:p>
                    <a:p>
                      <a:r>
                        <a:rPr lang="en-US" sz="2400" baseline="0" dirty="0" smtClean="0"/>
                        <a:t>HBV DNA</a:t>
                      </a:r>
                      <a:endParaRPr lang="en-US" sz="2400" dirty="0"/>
                    </a:p>
                  </a:txBody>
                  <a:tcPr/>
                </a:tc>
                <a:tc>
                  <a:txBody>
                    <a:bodyPr/>
                    <a:lstStyle/>
                    <a:p>
                      <a:r>
                        <a:rPr lang="en-US" sz="2400" dirty="0" smtClean="0"/>
                        <a:t>S. Bilirubin</a:t>
                      </a:r>
                    </a:p>
                    <a:p>
                      <a:r>
                        <a:rPr lang="en-US" sz="2400" dirty="0" smtClean="0"/>
                        <a:t>ALT </a:t>
                      </a:r>
                    </a:p>
                    <a:p>
                      <a:r>
                        <a:rPr lang="en-US" sz="2400" dirty="0" err="1" smtClean="0"/>
                        <a:t>Prothrombin</a:t>
                      </a:r>
                      <a:r>
                        <a:rPr lang="en-US" sz="2400" dirty="0" smtClean="0"/>
                        <a:t> time </a:t>
                      </a:r>
                    </a:p>
                    <a:p>
                      <a:r>
                        <a:rPr lang="en-US" sz="2400" dirty="0" smtClean="0"/>
                        <a:t>S.</a:t>
                      </a:r>
                      <a:r>
                        <a:rPr lang="en-US" sz="2400" baseline="0" dirty="0" smtClean="0"/>
                        <a:t> Total protein &amp; Albumin</a:t>
                      </a:r>
                    </a:p>
                    <a:p>
                      <a:r>
                        <a:rPr lang="en-US" sz="2400" baseline="0" dirty="0" smtClean="0"/>
                        <a:t>USG of HBS</a:t>
                      </a:r>
                    </a:p>
                    <a:p>
                      <a:r>
                        <a:rPr lang="en-US" sz="2400" baseline="0" dirty="0" err="1" smtClean="0"/>
                        <a:t>Fibroscan</a:t>
                      </a:r>
                      <a:endParaRPr lang="en-US" sz="2400" baseline="0" dirty="0" smtClean="0"/>
                    </a:p>
                    <a:p>
                      <a:r>
                        <a:rPr lang="en-US" sz="2400" baseline="0" dirty="0" smtClean="0"/>
                        <a:t>Liver biopsy</a:t>
                      </a:r>
                      <a:endParaRPr lang="en-US" sz="2400" dirty="0"/>
                    </a:p>
                  </a:txBody>
                  <a:tcPr/>
                </a:tc>
              </a:tr>
            </a:tbl>
          </a:graphicData>
        </a:graphic>
      </p:graphicFrame>
    </p:spTree>
    <p:extLst>
      <p:ext uri="{BB962C8B-B14F-4D97-AF65-F5344CB8AC3E}">
        <p14:creationId xmlns:p14="http://schemas.microsoft.com/office/powerpoint/2010/main" xmlns="" val="36214798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55" y="533400"/>
            <a:ext cx="8229600" cy="944562"/>
          </a:xfrm>
        </p:spPr>
        <p:txBody>
          <a:bodyPr>
            <a:normAutofit/>
          </a:bodyPr>
          <a:lstStyle/>
          <a:p>
            <a:r>
              <a:rPr lang="en-US" sz="4000" b="1" u="sng" dirty="0" smtClean="0"/>
              <a:t>To Whom Treatment Given</a:t>
            </a:r>
            <a:endParaRPr lang="en-US" sz="4000" b="1" u="sng" dirty="0"/>
          </a:p>
        </p:txBody>
      </p:sp>
      <p:sp>
        <p:nvSpPr>
          <p:cNvPr id="3" name="Content Placeholder 2"/>
          <p:cNvSpPr>
            <a:spLocks noGrp="1"/>
          </p:cNvSpPr>
          <p:nvPr>
            <p:ph idx="1"/>
          </p:nvPr>
        </p:nvSpPr>
        <p:spPr>
          <a:xfrm>
            <a:off x="457200" y="1905000"/>
            <a:ext cx="8229600" cy="4648200"/>
          </a:xfrm>
        </p:spPr>
        <p:txBody>
          <a:bodyPr>
            <a:normAutofit/>
          </a:bodyPr>
          <a:lstStyle/>
          <a:p>
            <a:pPr marL="514350" indent="-514350">
              <a:buFont typeface="+mj-lt"/>
              <a:buAutoNum type="arabicPeriod"/>
            </a:pPr>
            <a:r>
              <a:rPr lang="en-US" dirty="0" err="1" smtClean="0"/>
              <a:t>HBeAg</a:t>
            </a:r>
            <a:r>
              <a:rPr lang="en-US" dirty="0" smtClean="0"/>
              <a:t> +/- chronic hepatitis B, HBV DNA &gt; 2000 IU/ml, ALT &gt; ULN, and/or liver </a:t>
            </a:r>
            <a:r>
              <a:rPr lang="en-US" dirty="0" err="1" smtClean="0"/>
              <a:t>necroinflammation</a:t>
            </a:r>
            <a:r>
              <a:rPr lang="en-US" dirty="0" smtClean="0"/>
              <a:t> or fibrosis.</a:t>
            </a:r>
          </a:p>
          <a:p>
            <a:pPr marL="514350" indent="-514350">
              <a:buFont typeface="+mj-lt"/>
              <a:buAutoNum type="arabicPeriod"/>
            </a:pPr>
            <a:endParaRPr lang="en-US" dirty="0" smtClean="0"/>
          </a:p>
          <a:p>
            <a:pPr marL="514350" indent="-514350">
              <a:buFont typeface="+mj-lt"/>
              <a:buAutoNum type="arabicPeriod"/>
            </a:pPr>
            <a:r>
              <a:rPr lang="en-US" dirty="0" smtClean="0"/>
              <a:t>Compensated or decompensated cirrhosis with any detectable HBV DNA level.</a:t>
            </a:r>
          </a:p>
          <a:p>
            <a:pPr marL="514350" indent="-514350">
              <a:buFont typeface="+mj-lt"/>
              <a:buAutoNum type="arabicPeriod"/>
            </a:pPr>
            <a:endParaRPr lang="en-US" dirty="0" smtClean="0"/>
          </a:p>
          <a:p>
            <a:endParaRPr lang="en-US" dirty="0"/>
          </a:p>
        </p:txBody>
      </p:sp>
    </p:spTree>
    <p:extLst>
      <p:ext uri="{BB962C8B-B14F-4D97-AF65-F5344CB8AC3E}">
        <p14:creationId xmlns:p14="http://schemas.microsoft.com/office/powerpoint/2010/main" xmlns="" val="41188442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3.  HBV DNA &gt; 20,000 IU/ml and ALT &gt; 2 X ULN</a:t>
            </a:r>
          </a:p>
          <a:p>
            <a:pPr marL="514350" indent="-514350">
              <a:buFont typeface="+mj-lt"/>
              <a:buAutoNum type="arabicPeriod"/>
            </a:pPr>
            <a:endParaRPr lang="en-US" dirty="0" smtClean="0"/>
          </a:p>
          <a:p>
            <a:pPr marL="0" indent="0">
              <a:buNone/>
            </a:pPr>
            <a:r>
              <a:rPr lang="en-US" dirty="0" smtClean="0"/>
              <a:t>4.  </a:t>
            </a:r>
            <a:r>
              <a:rPr lang="en-US" dirty="0" err="1" smtClean="0"/>
              <a:t>HBeAg</a:t>
            </a:r>
            <a:r>
              <a:rPr lang="en-US" dirty="0" smtClean="0"/>
              <a:t> + chronic HBV infection, </a:t>
            </a:r>
            <a:r>
              <a:rPr lang="en-US" dirty="0" err="1" smtClean="0"/>
              <a:t>persistantly</a:t>
            </a:r>
            <a:r>
              <a:rPr lang="en-US" dirty="0" smtClean="0"/>
              <a:t>   </a:t>
            </a:r>
          </a:p>
          <a:p>
            <a:pPr marL="0" indent="0">
              <a:buNone/>
            </a:pPr>
            <a:r>
              <a:rPr lang="en-US" dirty="0"/>
              <a:t> </a:t>
            </a:r>
            <a:r>
              <a:rPr lang="en-US" dirty="0" smtClean="0"/>
              <a:t>     normal ALT and high HBV DNA</a:t>
            </a:r>
          </a:p>
          <a:p>
            <a:pPr marL="0" indent="0">
              <a:buNone/>
            </a:pPr>
            <a:endParaRPr lang="en-US" dirty="0" smtClean="0"/>
          </a:p>
          <a:p>
            <a:pPr marL="0" indent="0">
              <a:buNone/>
            </a:pPr>
            <a:r>
              <a:rPr lang="en-US" dirty="0" smtClean="0"/>
              <a:t>5. </a:t>
            </a:r>
            <a:r>
              <a:rPr lang="en-US" dirty="0" err="1" smtClean="0"/>
              <a:t>HBeAg</a:t>
            </a:r>
            <a:r>
              <a:rPr lang="en-US" dirty="0" smtClean="0"/>
              <a:t> +/- chronic HBV infection with family  </a:t>
            </a:r>
          </a:p>
          <a:p>
            <a:pPr marL="0" indent="0">
              <a:buNone/>
            </a:pPr>
            <a:r>
              <a:rPr lang="en-US" dirty="0"/>
              <a:t> </a:t>
            </a:r>
            <a:r>
              <a:rPr lang="en-US" dirty="0" smtClean="0"/>
              <a:t>     H/O of HCC or cirrhosis</a:t>
            </a:r>
          </a:p>
          <a:p>
            <a:endParaRPr lang="en-US" dirty="0"/>
          </a:p>
        </p:txBody>
      </p:sp>
    </p:spTree>
    <p:extLst>
      <p:ext uri="{BB962C8B-B14F-4D97-AF65-F5344CB8AC3E}">
        <p14:creationId xmlns:p14="http://schemas.microsoft.com/office/powerpoint/2010/main" xmlns="" val="34890238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t>Available Drugs</a:t>
            </a:r>
            <a:endParaRPr lang="en-US" b="1" u="sng" dirty="0"/>
          </a:p>
        </p:txBody>
      </p:sp>
      <p:sp>
        <p:nvSpPr>
          <p:cNvPr id="3" name="Content Placeholder 2"/>
          <p:cNvSpPr>
            <a:spLocks noGrp="1"/>
          </p:cNvSpPr>
          <p:nvPr>
            <p:ph idx="1"/>
          </p:nvPr>
        </p:nvSpPr>
        <p:spPr/>
        <p:txBody>
          <a:bodyPr/>
          <a:lstStyle/>
          <a:p>
            <a:pPr lvl="1"/>
            <a:r>
              <a:rPr lang="en-US" sz="3200" dirty="0" err="1" smtClean="0"/>
              <a:t>Pegylated</a:t>
            </a:r>
            <a:r>
              <a:rPr lang="en-US" sz="3200" dirty="0" smtClean="0"/>
              <a:t> Interferon</a:t>
            </a:r>
          </a:p>
          <a:p>
            <a:pPr lvl="1"/>
            <a:r>
              <a:rPr lang="en-US" sz="3200" dirty="0" smtClean="0"/>
              <a:t>Lamivudine</a:t>
            </a:r>
          </a:p>
          <a:p>
            <a:pPr lvl="1"/>
            <a:r>
              <a:rPr lang="en-US" sz="3200" dirty="0" err="1" smtClean="0"/>
              <a:t>Adefovir</a:t>
            </a:r>
            <a:endParaRPr lang="en-US" sz="3200" dirty="0" smtClean="0"/>
          </a:p>
          <a:p>
            <a:pPr lvl="1"/>
            <a:r>
              <a:rPr lang="en-US" sz="3200" dirty="0" err="1" smtClean="0"/>
              <a:t>Entecavir</a:t>
            </a:r>
            <a:r>
              <a:rPr lang="en-US" sz="3200" dirty="0" smtClean="0"/>
              <a:t>           First line drugs</a:t>
            </a:r>
          </a:p>
          <a:p>
            <a:pPr lvl="1"/>
            <a:r>
              <a:rPr lang="en-US" sz="3200" dirty="0" err="1" smtClean="0"/>
              <a:t>Tenofovir</a:t>
            </a:r>
            <a:endParaRPr lang="en-US" sz="3200" dirty="0" smtClean="0"/>
          </a:p>
          <a:p>
            <a:pPr lvl="1"/>
            <a:r>
              <a:rPr lang="en-US" sz="3200" dirty="0" err="1" smtClean="0"/>
              <a:t>Telbivudine</a:t>
            </a:r>
            <a:endParaRPr lang="en-US" sz="3200" dirty="0" smtClean="0"/>
          </a:p>
          <a:p>
            <a:endParaRPr lang="en-US" dirty="0"/>
          </a:p>
        </p:txBody>
      </p:sp>
      <p:sp>
        <p:nvSpPr>
          <p:cNvPr id="4" name="Right Brace 3"/>
          <p:cNvSpPr/>
          <p:nvPr/>
        </p:nvSpPr>
        <p:spPr>
          <a:xfrm>
            <a:off x="3048000" y="3429000"/>
            <a:ext cx="381000" cy="9906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xmlns="" val="18890435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t>Duration of Treatment</a:t>
            </a:r>
            <a:endParaRPr lang="en-US" b="1" u="sng"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xmlns="" val="3207200415"/>
              </p:ext>
            </p:extLst>
          </p:nvPr>
        </p:nvGraphicFramePr>
        <p:xfrm>
          <a:off x="457200" y="1600200"/>
          <a:ext cx="8229600" cy="4493907"/>
        </p:xfrm>
        <a:graphic>
          <a:graphicData uri="http://schemas.openxmlformats.org/drawingml/2006/table">
            <a:tbl>
              <a:tblPr firstRow="1" bandRow="1">
                <a:tableStyleId>{5C22544A-7EE6-4342-B048-85BDC9FD1C3A}</a:tableStyleId>
              </a:tblPr>
              <a:tblGrid>
                <a:gridCol w="2743200"/>
                <a:gridCol w="2743200"/>
                <a:gridCol w="2743200"/>
              </a:tblGrid>
              <a:tr h="1299186">
                <a:tc>
                  <a:txBody>
                    <a:bodyPr/>
                    <a:lstStyle/>
                    <a:p>
                      <a:r>
                        <a:rPr lang="en-US" sz="2400" dirty="0" smtClean="0"/>
                        <a:t>Condition</a:t>
                      </a:r>
                      <a:endParaRPr lang="en-US" sz="2400" dirty="0"/>
                    </a:p>
                  </a:txBody>
                  <a:tcPr/>
                </a:tc>
                <a:tc>
                  <a:txBody>
                    <a:bodyPr/>
                    <a:lstStyle/>
                    <a:p>
                      <a:r>
                        <a:rPr lang="en-US" sz="2400" dirty="0" err="1" smtClean="0"/>
                        <a:t>Pegylated</a:t>
                      </a:r>
                      <a:r>
                        <a:rPr lang="en-US" sz="2400" dirty="0" smtClean="0"/>
                        <a:t> Interferon</a:t>
                      </a:r>
                      <a:endParaRPr lang="en-US" sz="2400" dirty="0"/>
                    </a:p>
                  </a:txBody>
                  <a:tcPr/>
                </a:tc>
                <a:tc>
                  <a:txBody>
                    <a:bodyPr/>
                    <a:lstStyle/>
                    <a:p>
                      <a:r>
                        <a:rPr lang="en-US" dirty="0" smtClean="0"/>
                        <a:t>NA analogues</a:t>
                      </a:r>
                      <a:endParaRPr lang="en-US" dirty="0"/>
                    </a:p>
                  </a:txBody>
                  <a:tcPr/>
                </a:tc>
              </a:tr>
              <a:tr h="1520214">
                <a:tc>
                  <a:txBody>
                    <a:bodyPr/>
                    <a:lstStyle/>
                    <a:p>
                      <a:r>
                        <a:rPr lang="en-US" sz="2400" dirty="0" smtClean="0"/>
                        <a:t>Non</a:t>
                      </a:r>
                      <a:r>
                        <a:rPr lang="en-US" sz="2400" baseline="0" dirty="0" smtClean="0"/>
                        <a:t> Cirrhosis</a:t>
                      </a:r>
                      <a:endParaRPr lang="en-US" sz="2400" dirty="0"/>
                    </a:p>
                  </a:txBody>
                  <a:tcPr/>
                </a:tc>
                <a:tc>
                  <a:txBody>
                    <a:bodyPr/>
                    <a:lstStyle/>
                    <a:p>
                      <a:r>
                        <a:rPr lang="en-US" sz="2800" dirty="0" smtClean="0"/>
                        <a:t>48 </a:t>
                      </a:r>
                      <a:r>
                        <a:rPr lang="en-US" sz="2800" dirty="0" err="1" smtClean="0"/>
                        <a:t>wks</a:t>
                      </a:r>
                      <a:endParaRPr lang="en-US" sz="2800" dirty="0"/>
                    </a:p>
                  </a:txBody>
                  <a:tcPr/>
                </a:tc>
                <a:tc>
                  <a:txBody>
                    <a:bodyPr/>
                    <a:lstStyle/>
                    <a:p>
                      <a:r>
                        <a:rPr lang="en-US" sz="2400" dirty="0" smtClean="0"/>
                        <a:t>Undetectable DNA for two </a:t>
                      </a:r>
                      <a:r>
                        <a:rPr lang="en-US" sz="2400" dirty="0" err="1" smtClean="0"/>
                        <a:t>conscecutive</a:t>
                      </a:r>
                      <a:r>
                        <a:rPr lang="en-US" sz="2400" dirty="0" smtClean="0"/>
                        <a:t> years</a:t>
                      </a:r>
                      <a:endParaRPr lang="en-US" sz="2400" dirty="0"/>
                    </a:p>
                  </a:txBody>
                  <a:tcPr/>
                </a:tc>
              </a:tr>
              <a:tr h="1674507">
                <a:tc>
                  <a:txBody>
                    <a:bodyPr/>
                    <a:lstStyle/>
                    <a:p>
                      <a:r>
                        <a:rPr lang="en-US" sz="2400" b="1" dirty="0" smtClean="0"/>
                        <a:t>Cirrhotic</a:t>
                      </a:r>
                    </a:p>
                    <a:p>
                      <a:r>
                        <a:rPr lang="en-US" sz="2400" dirty="0" smtClean="0"/>
                        <a:t>      Compensated</a:t>
                      </a:r>
                    </a:p>
                    <a:p>
                      <a:endParaRPr lang="en-US" sz="2400" dirty="0" smtClean="0"/>
                    </a:p>
                    <a:p>
                      <a:r>
                        <a:rPr lang="en-US" sz="2400" dirty="0" smtClean="0"/>
                        <a:t>      Decompensated</a:t>
                      </a:r>
                      <a:endParaRPr lang="en-US" sz="2400" dirty="0"/>
                    </a:p>
                  </a:txBody>
                  <a:tcPr>
                    <a:solidFill>
                      <a:schemeClr val="accent2">
                        <a:lumMod val="40000"/>
                        <a:lumOff val="60000"/>
                      </a:schemeClr>
                    </a:solidFill>
                  </a:tcPr>
                </a:tc>
                <a:tc>
                  <a:txBody>
                    <a:bodyPr/>
                    <a:lstStyle/>
                    <a:p>
                      <a:endParaRPr lang="en-US" sz="2400" dirty="0" smtClean="0"/>
                    </a:p>
                    <a:p>
                      <a:r>
                        <a:rPr lang="en-US" sz="2400" dirty="0" smtClean="0"/>
                        <a:t>48 </a:t>
                      </a:r>
                      <a:r>
                        <a:rPr lang="en-US" sz="2400" dirty="0" err="1" smtClean="0"/>
                        <a:t>wks</a:t>
                      </a:r>
                      <a:endParaRPr lang="en-US" sz="2400" dirty="0" smtClean="0"/>
                    </a:p>
                    <a:p>
                      <a:endParaRPr lang="en-US" sz="2400" dirty="0" smtClean="0"/>
                    </a:p>
                    <a:p>
                      <a:r>
                        <a:rPr lang="en-US" sz="2400" dirty="0" smtClean="0"/>
                        <a:t>Contradicted</a:t>
                      </a:r>
                      <a:endParaRPr lang="en-US" sz="2400" dirty="0"/>
                    </a:p>
                  </a:txBody>
                  <a:tcPr>
                    <a:solidFill>
                      <a:schemeClr val="accent2">
                        <a:lumMod val="40000"/>
                        <a:lumOff val="60000"/>
                      </a:schemeClr>
                    </a:solidFill>
                  </a:tcPr>
                </a:tc>
                <a:tc>
                  <a:txBody>
                    <a:bodyPr/>
                    <a:lstStyle/>
                    <a:p>
                      <a:endParaRPr lang="en-US" sz="2400" dirty="0" smtClean="0"/>
                    </a:p>
                    <a:p>
                      <a:r>
                        <a:rPr lang="en-US" sz="2400" dirty="0" err="1" smtClean="0"/>
                        <a:t>Indefinity</a:t>
                      </a:r>
                      <a:endParaRPr lang="en-US" sz="2400" dirty="0" smtClean="0"/>
                    </a:p>
                    <a:p>
                      <a:endParaRPr lang="en-US" sz="2400" dirty="0" smtClean="0"/>
                    </a:p>
                    <a:p>
                      <a:r>
                        <a:rPr lang="en-US" sz="2400" dirty="0" err="1" smtClean="0"/>
                        <a:t>Indefinity</a:t>
                      </a:r>
                      <a:endParaRPr lang="en-US" sz="2400" dirty="0"/>
                    </a:p>
                  </a:txBody>
                  <a:tcPr>
                    <a:solidFill>
                      <a:schemeClr val="accent2">
                        <a:lumMod val="40000"/>
                        <a:lumOff val="60000"/>
                      </a:schemeClr>
                    </a:solidFill>
                  </a:tcPr>
                </a:tc>
              </a:tr>
            </a:tbl>
          </a:graphicData>
        </a:graphic>
      </p:graphicFrame>
    </p:spTree>
    <p:extLst>
      <p:ext uri="{BB962C8B-B14F-4D97-AF65-F5344CB8AC3E}">
        <p14:creationId xmlns:p14="http://schemas.microsoft.com/office/powerpoint/2010/main" xmlns="" val="2655293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smtClean="0"/>
              <a:t>Hepatic Iron Overload in </a:t>
            </a:r>
            <a:r>
              <a:rPr lang="en-US" b="1" u="sng" dirty="0" err="1" smtClean="0"/>
              <a:t>Thalassaemia</a:t>
            </a:r>
            <a:endParaRPr lang="en-US" b="1" u="sng" dirty="0"/>
          </a:p>
        </p:txBody>
      </p:sp>
      <p:sp>
        <p:nvSpPr>
          <p:cNvPr id="3" name="Content Placeholder 2"/>
          <p:cNvSpPr>
            <a:spLocks noGrp="1"/>
          </p:cNvSpPr>
          <p:nvPr>
            <p:ph idx="1"/>
          </p:nvPr>
        </p:nvSpPr>
        <p:spPr>
          <a:xfrm>
            <a:off x="457200" y="2209800"/>
            <a:ext cx="8229600" cy="4525963"/>
          </a:xfrm>
        </p:spPr>
        <p:txBody>
          <a:bodyPr/>
          <a:lstStyle/>
          <a:p>
            <a:r>
              <a:rPr lang="en-US" dirty="0" smtClean="0"/>
              <a:t>Total body Fe is 4 </a:t>
            </a:r>
            <a:r>
              <a:rPr lang="en-US" dirty="0" err="1" smtClean="0"/>
              <a:t>gm</a:t>
            </a:r>
            <a:r>
              <a:rPr lang="en-US" dirty="0" smtClean="0"/>
              <a:t> &amp; daily Fe loss is 1-2 mg.</a:t>
            </a:r>
          </a:p>
          <a:p>
            <a:r>
              <a:rPr lang="en-US" dirty="0" smtClean="0"/>
              <a:t>One unit blood represents 200-250 mg iron.</a:t>
            </a:r>
          </a:p>
          <a:p>
            <a:r>
              <a:rPr lang="en-US" dirty="0" smtClean="0"/>
              <a:t>Repeated transfusion leads to rapid development of iron(Fe) overload.</a:t>
            </a:r>
          </a:p>
          <a:p>
            <a:r>
              <a:rPr lang="en-US" b="1" dirty="0" err="1" smtClean="0"/>
              <a:t>Dyserythropoesis</a:t>
            </a:r>
            <a:r>
              <a:rPr lang="en-US" dirty="0" smtClean="0"/>
              <a:t> is another important mechanism of iron overload.</a:t>
            </a:r>
            <a:endParaRPr lang="en-US" dirty="0"/>
          </a:p>
        </p:txBody>
      </p:sp>
    </p:spTree>
    <p:extLst>
      <p:ext uri="{BB962C8B-B14F-4D97-AF65-F5344CB8AC3E}">
        <p14:creationId xmlns:p14="http://schemas.microsoft.com/office/powerpoint/2010/main" xmlns="" val="18559765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u="sng" dirty="0" smtClean="0"/>
              <a:t>Summary</a:t>
            </a:r>
            <a:endParaRPr lang="en-US" b="1" u="sng" dirty="0"/>
          </a:p>
        </p:txBody>
      </p:sp>
      <p:sp>
        <p:nvSpPr>
          <p:cNvPr id="3" name="Content Placeholder 2"/>
          <p:cNvSpPr>
            <a:spLocks noGrp="1"/>
          </p:cNvSpPr>
          <p:nvPr>
            <p:ph idx="1"/>
          </p:nvPr>
        </p:nvSpPr>
        <p:spPr/>
        <p:txBody>
          <a:bodyPr>
            <a:normAutofit lnSpcReduction="10000"/>
          </a:bodyPr>
          <a:lstStyle/>
          <a:p>
            <a:r>
              <a:rPr lang="en-US" dirty="0" smtClean="0"/>
              <a:t>Prevalence of HCV infection is very high in </a:t>
            </a:r>
            <a:r>
              <a:rPr lang="en-US" dirty="0" err="1" smtClean="0"/>
              <a:t>thalassaemic</a:t>
            </a:r>
            <a:r>
              <a:rPr lang="en-US" dirty="0" smtClean="0"/>
              <a:t> patient due to ineffective screening.</a:t>
            </a:r>
          </a:p>
          <a:p>
            <a:r>
              <a:rPr lang="en-US" dirty="0" smtClean="0"/>
              <a:t>Screening of donor should be meticulous.</a:t>
            </a:r>
          </a:p>
          <a:p>
            <a:r>
              <a:rPr lang="en-US" dirty="0" smtClean="0"/>
              <a:t>Vaccination of HBV must be ensured.</a:t>
            </a:r>
          </a:p>
          <a:p>
            <a:r>
              <a:rPr lang="en-US" dirty="0" smtClean="0"/>
              <a:t>Reversal of hepatic iron excess is a key objective to protect the liver.</a:t>
            </a:r>
          </a:p>
          <a:p>
            <a:r>
              <a:rPr lang="en-US" dirty="0" smtClean="0"/>
              <a:t>Diagnosis and treatment of HCV and/or HBV chronic hepatitis remain important.</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76200" y="63477"/>
            <a:ext cx="8991599" cy="6756641"/>
          </a:xfrm>
        </p:spPr>
      </p:pic>
    </p:spTree>
    <p:extLst>
      <p:ext uri="{BB962C8B-B14F-4D97-AF65-F5344CB8AC3E}">
        <p14:creationId xmlns:p14="http://schemas.microsoft.com/office/powerpoint/2010/main" xmlns="" val="36638234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How iron overload </a:t>
            </a:r>
            <a:r>
              <a:rPr lang="en-US" b="1" u="sng" smtClean="0"/>
              <a:t>damage liver ?</a:t>
            </a:r>
            <a:endParaRPr lang="en-US" b="1" u="sng" dirty="0"/>
          </a:p>
        </p:txBody>
      </p:sp>
      <p:sp>
        <p:nvSpPr>
          <p:cNvPr id="3" name="Content Placeholder 2"/>
          <p:cNvSpPr>
            <a:spLocks noGrp="1"/>
          </p:cNvSpPr>
          <p:nvPr>
            <p:ph idx="1"/>
          </p:nvPr>
        </p:nvSpPr>
        <p:spPr/>
        <p:txBody>
          <a:bodyPr/>
          <a:lstStyle/>
          <a:p>
            <a:endParaRPr lang="en-US" dirty="0" smtClean="0"/>
          </a:p>
          <a:p>
            <a:r>
              <a:rPr lang="en-US" dirty="0" smtClean="0"/>
              <a:t>Red blood cells are degraded in </a:t>
            </a:r>
            <a:r>
              <a:rPr lang="en-US" dirty="0" err="1" smtClean="0"/>
              <a:t>reticulo</a:t>
            </a:r>
            <a:r>
              <a:rPr lang="en-US" dirty="0" smtClean="0"/>
              <a:t>-endothelial system of spleen and liver               ( </a:t>
            </a:r>
            <a:r>
              <a:rPr lang="en-US" dirty="0" err="1" smtClean="0"/>
              <a:t>Kupffer</a:t>
            </a:r>
            <a:r>
              <a:rPr lang="en-US" dirty="0" smtClean="0"/>
              <a:t> cells )</a:t>
            </a:r>
          </a:p>
          <a:p>
            <a:endParaRPr lang="en-US" dirty="0" smtClean="0"/>
          </a:p>
          <a:p>
            <a:r>
              <a:rPr lang="en-US" dirty="0" smtClean="0"/>
              <a:t>Excessive intra-</a:t>
            </a:r>
            <a:r>
              <a:rPr lang="en-US" dirty="0" err="1" smtClean="0"/>
              <a:t>macrophagic</a:t>
            </a:r>
            <a:r>
              <a:rPr lang="en-US" dirty="0" smtClean="0"/>
              <a:t> iron released into blood stream which bound with transferrin.</a:t>
            </a:r>
            <a:endParaRPr lang="en-US" dirty="0"/>
          </a:p>
        </p:txBody>
      </p:sp>
    </p:spTree>
    <p:extLst>
      <p:ext uri="{BB962C8B-B14F-4D97-AF65-F5344CB8AC3E}">
        <p14:creationId xmlns:p14="http://schemas.microsoft.com/office/powerpoint/2010/main" xmlns="" val="1175070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r>
              <a:rPr lang="en-US" dirty="0" smtClean="0"/>
              <a:t>Transferrin ( Iron bound protein ) become saturated rapidly.</a:t>
            </a:r>
          </a:p>
          <a:p>
            <a:endParaRPr lang="en-US" dirty="0" smtClean="0"/>
          </a:p>
          <a:p>
            <a:r>
              <a:rPr lang="en-US" dirty="0" smtClean="0"/>
              <a:t>After saturation of IBP, excess iron ( NTBI ) taken up by the hepatocytes, heart and pancreas.</a:t>
            </a:r>
          </a:p>
          <a:p>
            <a:endParaRPr lang="en-US" dirty="0" smtClean="0"/>
          </a:p>
          <a:p>
            <a:r>
              <a:rPr lang="en-US" dirty="0" smtClean="0"/>
              <a:t>Non transferrin bound iron ( </a:t>
            </a:r>
            <a:r>
              <a:rPr lang="en-US" b="1" dirty="0" smtClean="0"/>
              <a:t>NTBI</a:t>
            </a:r>
            <a:r>
              <a:rPr lang="en-US" dirty="0" smtClean="0"/>
              <a:t> ) is highly damaging for liver parenchyma.</a:t>
            </a:r>
            <a:endParaRPr lang="en-US" dirty="0"/>
          </a:p>
        </p:txBody>
      </p:sp>
    </p:spTree>
    <p:extLst>
      <p:ext uri="{BB962C8B-B14F-4D97-AF65-F5344CB8AC3E}">
        <p14:creationId xmlns:p14="http://schemas.microsoft.com/office/powerpoint/2010/main" xmlns="" val="16087456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How parenchymal cell damage</a:t>
            </a:r>
            <a:endParaRPr lang="en-US" b="1" u="sng" dirty="0"/>
          </a:p>
        </p:txBody>
      </p:sp>
      <p:sp>
        <p:nvSpPr>
          <p:cNvPr id="3" name="Content Placeholder 2"/>
          <p:cNvSpPr>
            <a:spLocks noGrp="1"/>
          </p:cNvSpPr>
          <p:nvPr>
            <p:ph idx="1"/>
          </p:nvPr>
        </p:nvSpPr>
        <p:spPr>
          <a:xfrm>
            <a:off x="256032" y="1586039"/>
            <a:ext cx="8229600" cy="4525963"/>
          </a:xfrm>
        </p:spPr>
        <p:txBody>
          <a:bodyPr>
            <a:normAutofit fontScale="92500" lnSpcReduction="10000"/>
          </a:bodyPr>
          <a:lstStyle/>
          <a:p>
            <a:pPr marL="0" indent="0" algn="ctr">
              <a:buNone/>
            </a:pPr>
            <a:r>
              <a:rPr lang="en-US" dirty="0" smtClean="0"/>
              <a:t>NTBI produce reactive oxygen species</a:t>
            </a:r>
          </a:p>
          <a:p>
            <a:pPr marL="0" indent="0" algn="ctr">
              <a:buNone/>
            </a:pPr>
            <a:endParaRPr lang="en-US" dirty="0"/>
          </a:p>
          <a:p>
            <a:pPr marL="0" indent="0" algn="ctr">
              <a:buNone/>
            </a:pPr>
            <a:r>
              <a:rPr lang="en-US" dirty="0" smtClean="0"/>
              <a:t>Damage of the hepatocyte cell membranes, intracellular organelles including cell nuclei</a:t>
            </a:r>
          </a:p>
          <a:p>
            <a:pPr marL="0" indent="0" algn="ctr">
              <a:buNone/>
            </a:pPr>
            <a:endParaRPr lang="en-US" dirty="0"/>
          </a:p>
          <a:p>
            <a:pPr marL="0" indent="0">
              <a:buNone/>
            </a:pPr>
            <a:r>
              <a:rPr lang="en-US" dirty="0" smtClean="0"/>
              <a:t>                                   Necrosis</a:t>
            </a:r>
          </a:p>
          <a:p>
            <a:pPr marL="0" indent="0" algn="ctr">
              <a:buNone/>
            </a:pPr>
            <a:r>
              <a:rPr lang="en-US" dirty="0"/>
              <a:t> </a:t>
            </a:r>
            <a:r>
              <a:rPr lang="en-US" dirty="0" smtClean="0"/>
              <a:t>           finally</a:t>
            </a:r>
          </a:p>
          <a:p>
            <a:pPr marL="0" indent="0">
              <a:buNone/>
            </a:pPr>
            <a:r>
              <a:rPr lang="en-US" dirty="0" smtClean="0"/>
              <a:t>                                    Fibrosis </a:t>
            </a:r>
          </a:p>
          <a:p>
            <a:pPr marL="0" indent="0" algn="ctr">
              <a:buNone/>
            </a:pPr>
            <a:r>
              <a:rPr lang="en-US" dirty="0" smtClean="0"/>
              <a:t>(ultimate stage of which is cirrhosis and HCC)</a:t>
            </a:r>
          </a:p>
          <a:p>
            <a:pPr marL="0" indent="0" algn="ctr">
              <a:buNone/>
            </a:pPr>
            <a:endParaRPr lang="en-US" dirty="0" smtClean="0"/>
          </a:p>
          <a:p>
            <a:pPr marL="0" indent="0" algn="ctr">
              <a:buNone/>
            </a:pPr>
            <a:endParaRPr lang="en-US" dirty="0"/>
          </a:p>
        </p:txBody>
      </p:sp>
      <p:sp>
        <p:nvSpPr>
          <p:cNvPr id="4" name="Down Arrow 3"/>
          <p:cNvSpPr/>
          <p:nvPr/>
        </p:nvSpPr>
        <p:spPr>
          <a:xfrm>
            <a:off x="3886200" y="2078182"/>
            <a:ext cx="484632"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3886200" y="3505200"/>
            <a:ext cx="484632"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3886200" y="4572000"/>
            <a:ext cx="484632"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6506823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838200" y="1143000"/>
            <a:ext cx="7239000" cy="4876800"/>
          </a:xfrm>
        </p:spPr>
      </p:pic>
    </p:spTree>
    <p:extLst>
      <p:ext uri="{BB962C8B-B14F-4D97-AF65-F5344CB8AC3E}">
        <p14:creationId xmlns:p14="http://schemas.microsoft.com/office/powerpoint/2010/main" xmlns="" val="30542480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Diagnosis of hepatic iron overload</a:t>
            </a:r>
            <a:endParaRPr lang="en-US" b="1" u="sng" dirty="0"/>
          </a:p>
        </p:txBody>
      </p:sp>
      <p:sp>
        <p:nvSpPr>
          <p:cNvPr id="3" name="Content Placeholder 2"/>
          <p:cNvSpPr>
            <a:spLocks noGrp="1"/>
          </p:cNvSpPr>
          <p:nvPr>
            <p:ph idx="1"/>
          </p:nvPr>
        </p:nvSpPr>
        <p:spPr/>
        <p:txBody>
          <a:bodyPr/>
          <a:lstStyle/>
          <a:p>
            <a:r>
              <a:rPr lang="en-US" b="1" dirty="0" smtClean="0"/>
              <a:t>Clinical features </a:t>
            </a:r>
            <a:r>
              <a:rPr lang="en-US" dirty="0" smtClean="0"/>
              <a:t>–Skin pigmentation</a:t>
            </a:r>
          </a:p>
          <a:p>
            <a:pPr marL="0" indent="0">
              <a:buNone/>
            </a:pPr>
            <a:r>
              <a:rPr lang="en-US" dirty="0"/>
              <a:t>                               </a:t>
            </a:r>
            <a:r>
              <a:rPr lang="en-US" dirty="0" smtClean="0"/>
              <a:t>    Hepatomegaly</a:t>
            </a:r>
          </a:p>
          <a:p>
            <a:pPr marL="0" indent="0">
              <a:buNone/>
            </a:pPr>
            <a:endParaRPr lang="en-US" dirty="0" smtClean="0"/>
          </a:p>
          <a:p>
            <a:r>
              <a:rPr lang="en-US" b="1" dirty="0" smtClean="0"/>
              <a:t>Lab investigation</a:t>
            </a:r>
            <a:r>
              <a:rPr lang="en-US" dirty="0" smtClean="0"/>
              <a:t>– Serum ferritin</a:t>
            </a:r>
          </a:p>
          <a:p>
            <a:pPr marL="0" indent="0">
              <a:buNone/>
            </a:pPr>
            <a:r>
              <a:rPr lang="en-US" dirty="0"/>
              <a:t> </a:t>
            </a:r>
            <a:r>
              <a:rPr lang="en-US" dirty="0" smtClean="0"/>
              <a:t>                                    Plasma </a:t>
            </a:r>
            <a:r>
              <a:rPr lang="en-US" dirty="0" err="1" smtClean="0"/>
              <a:t>trasferrin</a:t>
            </a:r>
            <a:r>
              <a:rPr lang="en-US" dirty="0" smtClean="0"/>
              <a:t> saturation</a:t>
            </a:r>
          </a:p>
          <a:p>
            <a:pPr marL="0" indent="0">
              <a:buNone/>
            </a:pPr>
            <a:r>
              <a:rPr lang="en-US" dirty="0"/>
              <a:t> </a:t>
            </a:r>
            <a:r>
              <a:rPr lang="en-US" dirty="0" smtClean="0"/>
              <a:t>                                    MRI</a:t>
            </a:r>
          </a:p>
          <a:p>
            <a:pPr marL="0" indent="0">
              <a:buNone/>
            </a:pPr>
            <a:r>
              <a:rPr lang="en-US" dirty="0"/>
              <a:t> </a:t>
            </a:r>
            <a:r>
              <a:rPr lang="en-US" dirty="0" smtClean="0"/>
              <a:t>                                    Liver biopsy (gold standard)</a:t>
            </a:r>
            <a:endParaRPr lang="en-US" dirty="0"/>
          </a:p>
        </p:txBody>
      </p:sp>
    </p:spTree>
    <p:extLst>
      <p:ext uri="{BB962C8B-B14F-4D97-AF65-F5344CB8AC3E}">
        <p14:creationId xmlns:p14="http://schemas.microsoft.com/office/powerpoint/2010/main" xmlns="" val="20623027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Hepatic Iron Concentration(HIC)</a:t>
            </a:r>
            <a:endParaRPr lang="en-US" b="1" u="sng" dirty="0"/>
          </a:p>
        </p:txBody>
      </p:sp>
      <p:sp>
        <p:nvSpPr>
          <p:cNvPr id="3" name="Content Placeholder 2"/>
          <p:cNvSpPr>
            <a:spLocks noGrp="1"/>
          </p:cNvSpPr>
          <p:nvPr>
            <p:ph idx="1"/>
          </p:nvPr>
        </p:nvSpPr>
        <p:spPr/>
        <p:txBody>
          <a:bodyPr/>
          <a:lstStyle/>
          <a:p>
            <a:pPr marL="0" indent="0">
              <a:buNone/>
            </a:pPr>
            <a:r>
              <a:rPr lang="en-US" dirty="0" smtClean="0"/>
              <a:t>HIC : normal ( &lt;40 µ</a:t>
            </a:r>
            <a:r>
              <a:rPr lang="en-US" dirty="0" err="1" smtClean="0"/>
              <a:t>mol</a:t>
            </a:r>
            <a:r>
              <a:rPr lang="en-US" dirty="0" smtClean="0"/>
              <a:t>/</a:t>
            </a:r>
            <a:r>
              <a:rPr lang="en-US" dirty="0" err="1" smtClean="0"/>
              <a:t>gm</a:t>
            </a:r>
            <a:r>
              <a:rPr lang="en-US" dirty="0" smtClean="0"/>
              <a:t> liver wt.)</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40694236"/>
              </p:ext>
            </p:extLst>
          </p:nvPr>
        </p:nvGraphicFramePr>
        <p:xfrm>
          <a:off x="1295400" y="2438400"/>
          <a:ext cx="6096000" cy="3459480"/>
        </p:xfrm>
        <a:graphic>
          <a:graphicData uri="http://schemas.openxmlformats.org/drawingml/2006/table">
            <a:tbl>
              <a:tblPr firstRow="1" bandRow="1">
                <a:tableStyleId>{5C22544A-7EE6-4342-B048-85BDC9FD1C3A}</a:tableStyleId>
              </a:tblPr>
              <a:tblGrid>
                <a:gridCol w="2438400"/>
                <a:gridCol w="3657600"/>
              </a:tblGrid>
              <a:tr h="838200">
                <a:tc>
                  <a:txBody>
                    <a:bodyPr/>
                    <a:lstStyle/>
                    <a:p>
                      <a:r>
                        <a:rPr lang="en-US" sz="2800" dirty="0" smtClean="0"/>
                        <a:t>Type</a:t>
                      </a:r>
                      <a:endParaRPr lang="en-US" sz="2800" dirty="0"/>
                    </a:p>
                  </a:txBody>
                  <a:tcPr/>
                </a:tc>
                <a:tc>
                  <a:txBody>
                    <a:bodyPr/>
                    <a:lstStyle/>
                    <a:p>
                      <a:r>
                        <a:rPr lang="en-US" sz="2800" dirty="0" smtClean="0"/>
                        <a:t>HIC (µ</a:t>
                      </a:r>
                      <a:r>
                        <a:rPr lang="en-US" sz="2800" dirty="0" err="1" smtClean="0"/>
                        <a:t>mol</a:t>
                      </a:r>
                      <a:r>
                        <a:rPr lang="en-US" sz="2800" dirty="0" smtClean="0"/>
                        <a:t>/</a:t>
                      </a:r>
                      <a:r>
                        <a:rPr lang="en-US" sz="2800" dirty="0" err="1" smtClean="0"/>
                        <a:t>gm</a:t>
                      </a:r>
                      <a:r>
                        <a:rPr lang="en-US" sz="2800" dirty="0" smtClean="0"/>
                        <a:t>)</a:t>
                      </a:r>
                      <a:endParaRPr lang="en-US" sz="2800" dirty="0"/>
                    </a:p>
                  </a:txBody>
                  <a:tcPr/>
                </a:tc>
              </a:tr>
              <a:tr h="838200">
                <a:tc>
                  <a:txBody>
                    <a:bodyPr/>
                    <a:lstStyle/>
                    <a:p>
                      <a:r>
                        <a:rPr lang="en-US" sz="2800" dirty="0" smtClean="0"/>
                        <a:t>Mild</a:t>
                      </a:r>
                    </a:p>
                    <a:p>
                      <a:endParaRPr lang="en-US" sz="2800" dirty="0" smtClean="0"/>
                    </a:p>
                  </a:txBody>
                  <a:tcPr/>
                </a:tc>
                <a:tc>
                  <a:txBody>
                    <a:bodyPr/>
                    <a:lstStyle/>
                    <a:p>
                      <a:r>
                        <a:rPr lang="en-US" sz="2800" dirty="0" smtClean="0"/>
                        <a:t>40 - 120</a:t>
                      </a:r>
                      <a:endParaRPr lang="en-US" sz="2800" dirty="0"/>
                    </a:p>
                  </a:txBody>
                  <a:tcPr/>
                </a:tc>
              </a:tr>
              <a:tr h="838200">
                <a:tc>
                  <a:txBody>
                    <a:bodyPr/>
                    <a:lstStyle/>
                    <a:p>
                      <a:r>
                        <a:rPr lang="en-US" sz="2800" dirty="0" smtClean="0"/>
                        <a:t>Moderate</a:t>
                      </a:r>
                      <a:endParaRPr lang="en-US" sz="2800" dirty="0"/>
                    </a:p>
                  </a:txBody>
                  <a:tcPr/>
                </a:tc>
                <a:tc>
                  <a:txBody>
                    <a:bodyPr/>
                    <a:lstStyle/>
                    <a:p>
                      <a:r>
                        <a:rPr lang="en-US" sz="2800" dirty="0" smtClean="0"/>
                        <a:t>120 - 240</a:t>
                      </a:r>
                      <a:endParaRPr lang="en-US" sz="2800" dirty="0"/>
                    </a:p>
                  </a:txBody>
                  <a:tcPr/>
                </a:tc>
              </a:tr>
              <a:tr h="838200">
                <a:tc>
                  <a:txBody>
                    <a:bodyPr/>
                    <a:lstStyle/>
                    <a:p>
                      <a:r>
                        <a:rPr lang="en-US" sz="2800" dirty="0" smtClean="0"/>
                        <a:t>Severe</a:t>
                      </a:r>
                      <a:endParaRPr lang="en-US" sz="2800" dirty="0"/>
                    </a:p>
                  </a:txBody>
                  <a:tcPr/>
                </a:tc>
                <a:tc>
                  <a:txBody>
                    <a:bodyPr/>
                    <a:lstStyle/>
                    <a:p>
                      <a:r>
                        <a:rPr lang="en-US" sz="2800" dirty="0" smtClean="0"/>
                        <a:t>&gt; 240</a:t>
                      </a:r>
                      <a:endParaRPr lang="en-US" sz="2800" dirty="0"/>
                    </a:p>
                  </a:txBody>
                  <a:tcPr/>
                </a:tc>
              </a:tr>
            </a:tbl>
          </a:graphicData>
        </a:graphic>
      </p:graphicFrame>
    </p:spTree>
    <p:extLst>
      <p:ext uri="{BB962C8B-B14F-4D97-AF65-F5344CB8AC3E}">
        <p14:creationId xmlns:p14="http://schemas.microsoft.com/office/powerpoint/2010/main" xmlns="" val="30760097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473</TotalTime>
  <Words>1046</Words>
  <Application>Microsoft Office PowerPoint</Application>
  <PresentationFormat>On-screen Show (4:3)</PresentationFormat>
  <Paragraphs>214</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Liver Disease in Thalassaemia</vt:lpstr>
      <vt:lpstr>Introduction</vt:lpstr>
      <vt:lpstr>Hepatic Iron Overload in Thalassaemia</vt:lpstr>
      <vt:lpstr>How iron overload damage liver ?</vt:lpstr>
      <vt:lpstr>Slide 5</vt:lpstr>
      <vt:lpstr>How parenchymal cell damage</vt:lpstr>
      <vt:lpstr>Slide 7</vt:lpstr>
      <vt:lpstr>Diagnosis of hepatic iron overload</vt:lpstr>
      <vt:lpstr>Hepatic Iron Concentration(HIC)</vt:lpstr>
      <vt:lpstr>Diagnosis of hepatic disease in general</vt:lpstr>
      <vt:lpstr>Diagnosis of hepatic disease in general</vt:lpstr>
      <vt:lpstr>Treatment of hepatic iron overload</vt:lpstr>
      <vt:lpstr>Slide 13</vt:lpstr>
      <vt:lpstr>Slide 14</vt:lpstr>
      <vt:lpstr>Slide 15</vt:lpstr>
      <vt:lpstr>Slide 16</vt:lpstr>
      <vt:lpstr>Diagnosis of HCV infection</vt:lpstr>
      <vt:lpstr>Evaluation for liver disease</vt:lpstr>
      <vt:lpstr>Treatment </vt:lpstr>
      <vt:lpstr>  </vt:lpstr>
      <vt:lpstr>Slide 21</vt:lpstr>
      <vt:lpstr>Hepatitis B in Thalassaemia</vt:lpstr>
      <vt:lpstr>Slide 23</vt:lpstr>
      <vt:lpstr>Slide 24</vt:lpstr>
      <vt:lpstr>Assessment of patient</vt:lpstr>
      <vt:lpstr>To Whom Treatment Given</vt:lpstr>
      <vt:lpstr>Slide 27</vt:lpstr>
      <vt:lpstr>Available Drugs</vt:lpstr>
      <vt:lpstr>Duration of Treatment</vt:lpstr>
      <vt:lpstr>Summary</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Liver Diseases in Thalassaemia</dc:title>
  <dc:creator>Anup</dc:creator>
  <cp:lastModifiedBy>acer</cp:lastModifiedBy>
  <cp:revision>81</cp:revision>
  <dcterms:created xsi:type="dcterms:W3CDTF">2018-11-03T09:17:18Z</dcterms:created>
  <dcterms:modified xsi:type="dcterms:W3CDTF">2018-11-10T08:28:11Z</dcterms:modified>
</cp:coreProperties>
</file>